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4"/>
  </p:notesMasterIdLst>
  <p:sldIdLst>
    <p:sldId id="572" r:id="rId2"/>
    <p:sldId id="465" r:id="rId3"/>
    <p:sldId id="384" r:id="rId4"/>
    <p:sldId id="605" r:id="rId5"/>
    <p:sldId id="606" r:id="rId6"/>
    <p:sldId id="427" r:id="rId7"/>
    <p:sldId id="451" r:id="rId8"/>
    <p:sldId id="385" r:id="rId9"/>
    <p:sldId id="386" r:id="rId10"/>
    <p:sldId id="387" r:id="rId11"/>
    <p:sldId id="388" r:id="rId12"/>
    <p:sldId id="389" r:id="rId13"/>
    <p:sldId id="390" r:id="rId14"/>
    <p:sldId id="391" r:id="rId15"/>
    <p:sldId id="392" r:id="rId16"/>
    <p:sldId id="393" r:id="rId17"/>
    <p:sldId id="436" r:id="rId18"/>
    <p:sldId id="394" r:id="rId19"/>
    <p:sldId id="395" r:id="rId20"/>
    <p:sldId id="396" r:id="rId21"/>
    <p:sldId id="397" r:id="rId22"/>
    <p:sldId id="430" r:id="rId23"/>
    <p:sldId id="399" r:id="rId24"/>
    <p:sldId id="401" r:id="rId25"/>
    <p:sldId id="402" r:id="rId26"/>
    <p:sldId id="404" r:id="rId27"/>
    <p:sldId id="405" r:id="rId28"/>
    <p:sldId id="432" r:id="rId29"/>
    <p:sldId id="407" r:id="rId30"/>
    <p:sldId id="409" r:id="rId31"/>
    <p:sldId id="410" r:id="rId32"/>
    <p:sldId id="411" r:id="rId33"/>
    <p:sldId id="412" r:id="rId34"/>
    <p:sldId id="413" r:id="rId35"/>
    <p:sldId id="414" r:id="rId36"/>
    <p:sldId id="415" r:id="rId37"/>
    <p:sldId id="434" r:id="rId38"/>
    <p:sldId id="454" r:id="rId39"/>
    <p:sldId id="588" r:id="rId40"/>
    <p:sldId id="594" r:id="rId41"/>
    <p:sldId id="595" r:id="rId42"/>
    <p:sldId id="596" r:id="rId4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33" autoAdjust="0"/>
    <p:restoredTop sz="91299" autoAdjust="0"/>
  </p:normalViewPr>
  <p:slideViewPr>
    <p:cSldViewPr snapToGrid="0">
      <p:cViewPr varScale="1">
        <p:scale>
          <a:sx n="137" d="100"/>
          <a:sy n="137" d="100"/>
        </p:scale>
        <p:origin x="20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1/30/24</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a:t>
            </a:fld>
            <a:endParaRPr lang="en-US"/>
          </a:p>
        </p:txBody>
      </p:sp>
    </p:spTree>
    <p:extLst>
      <p:ext uri="{BB962C8B-B14F-4D97-AF65-F5344CB8AC3E}">
        <p14:creationId xmlns:p14="http://schemas.microsoft.com/office/powerpoint/2010/main" val="638035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13</a:t>
            </a:fld>
            <a:endParaRPr lang="en-US"/>
          </a:p>
        </p:txBody>
      </p:sp>
    </p:spTree>
    <p:extLst>
      <p:ext uri="{BB962C8B-B14F-4D97-AF65-F5344CB8AC3E}">
        <p14:creationId xmlns:p14="http://schemas.microsoft.com/office/powerpoint/2010/main" val="2416915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14</a:t>
            </a:fld>
            <a:endParaRPr lang="en-US"/>
          </a:p>
        </p:txBody>
      </p:sp>
    </p:spTree>
    <p:extLst>
      <p:ext uri="{BB962C8B-B14F-4D97-AF65-F5344CB8AC3E}">
        <p14:creationId xmlns:p14="http://schemas.microsoft.com/office/powerpoint/2010/main" val="2623110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15</a:t>
            </a:fld>
            <a:endParaRPr lang="en-US"/>
          </a:p>
        </p:txBody>
      </p:sp>
    </p:spTree>
    <p:extLst>
      <p:ext uri="{BB962C8B-B14F-4D97-AF65-F5344CB8AC3E}">
        <p14:creationId xmlns:p14="http://schemas.microsoft.com/office/powerpoint/2010/main" val="1106365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16</a:t>
            </a:fld>
            <a:endParaRPr lang="en-US"/>
          </a:p>
        </p:txBody>
      </p:sp>
    </p:spTree>
    <p:extLst>
      <p:ext uri="{BB962C8B-B14F-4D97-AF65-F5344CB8AC3E}">
        <p14:creationId xmlns:p14="http://schemas.microsoft.com/office/powerpoint/2010/main" val="4141395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18</a:t>
            </a:fld>
            <a:endParaRPr lang="en-US"/>
          </a:p>
        </p:txBody>
      </p:sp>
    </p:spTree>
    <p:extLst>
      <p:ext uri="{BB962C8B-B14F-4D97-AF65-F5344CB8AC3E}">
        <p14:creationId xmlns:p14="http://schemas.microsoft.com/office/powerpoint/2010/main" val="3041829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19</a:t>
            </a:fld>
            <a:endParaRPr lang="en-US"/>
          </a:p>
        </p:txBody>
      </p:sp>
    </p:spTree>
    <p:extLst>
      <p:ext uri="{BB962C8B-B14F-4D97-AF65-F5344CB8AC3E}">
        <p14:creationId xmlns:p14="http://schemas.microsoft.com/office/powerpoint/2010/main" val="1114391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20</a:t>
            </a:fld>
            <a:endParaRPr lang="en-US"/>
          </a:p>
        </p:txBody>
      </p:sp>
    </p:spTree>
    <p:extLst>
      <p:ext uri="{BB962C8B-B14F-4D97-AF65-F5344CB8AC3E}">
        <p14:creationId xmlns:p14="http://schemas.microsoft.com/office/powerpoint/2010/main" val="1234139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21</a:t>
            </a:fld>
            <a:endParaRPr lang="en-US"/>
          </a:p>
        </p:txBody>
      </p:sp>
    </p:spTree>
    <p:extLst>
      <p:ext uri="{BB962C8B-B14F-4D97-AF65-F5344CB8AC3E}">
        <p14:creationId xmlns:p14="http://schemas.microsoft.com/office/powerpoint/2010/main" val="4109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23</a:t>
            </a:fld>
            <a:endParaRPr lang="en-US"/>
          </a:p>
        </p:txBody>
      </p:sp>
    </p:spTree>
    <p:extLst>
      <p:ext uri="{BB962C8B-B14F-4D97-AF65-F5344CB8AC3E}">
        <p14:creationId xmlns:p14="http://schemas.microsoft.com/office/powerpoint/2010/main" val="3333175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24</a:t>
            </a:fld>
            <a:endParaRPr lang="en-US"/>
          </a:p>
        </p:txBody>
      </p:sp>
    </p:spTree>
    <p:extLst>
      <p:ext uri="{BB962C8B-B14F-4D97-AF65-F5344CB8AC3E}">
        <p14:creationId xmlns:p14="http://schemas.microsoft.com/office/powerpoint/2010/main" val="3186079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3</a:t>
            </a:fld>
            <a:endParaRPr lang="en-US"/>
          </a:p>
        </p:txBody>
      </p:sp>
    </p:spTree>
    <p:extLst>
      <p:ext uri="{BB962C8B-B14F-4D97-AF65-F5344CB8AC3E}">
        <p14:creationId xmlns:p14="http://schemas.microsoft.com/office/powerpoint/2010/main" val="2172806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25</a:t>
            </a:fld>
            <a:endParaRPr lang="en-US"/>
          </a:p>
        </p:txBody>
      </p:sp>
    </p:spTree>
    <p:extLst>
      <p:ext uri="{BB962C8B-B14F-4D97-AF65-F5344CB8AC3E}">
        <p14:creationId xmlns:p14="http://schemas.microsoft.com/office/powerpoint/2010/main" val="3050177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26</a:t>
            </a:fld>
            <a:endParaRPr lang="en-US"/>
          </a:p>
        </p:txBody>
      </p:sp>
    </p:spTree>
    <p:extLst>
      <p:ext uri="{BB962C8B-B14F-4D97-AF65-F5344CB8AC3E}">
        <p14:creationId xmlns:p14="http://schemas.microsoft.com/office/powerpoint/2010/main" val="4252017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27</a:t>
            </a:fld>
            <a:endParaRPr lang="en-US"/>
          </a:p>
        </p:txBody>
      </p:sp>
    </p:spTree>
    <p:extLst>
      <p:ext uri="{BB962C8B-B14F-4D97-AF65-F5344CB8AC3E}">
        <p14:creationId xmlns:p14="http://schemas.microsoft.com/office/powerpoint/2010/main" val="1719874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29</a:t>
            </a:fld>
            <a:endParaRPr lang="en-US"/>
          </a:p>
        </p:txBody>
      </p:sp>
    </p:spTree>
    <p:extLst>
      <p:ext uri="{BB962C8B-B14F-4D97-AF65-F5344CB8AC3E}">
        <p14:creationId xmlns:p14="http://schemas.microsoft.com/office/powerpoint/2010/main" val="2822907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30</a:t>
            </a:fld>
            <a:endParaRPr lang="en-US"/>
          </a:p>
        </p:txBody>
      </p:sp>
    </p:spTree>
    <p:extLst>
      <p:ext uri="{BB962C8B-B14F-4D97-AF65-F5344CB8AC3E}">
        <p14:creationId xmlns:p14="http://schemas.microsoft.com/office/powerpoint/2010/main" val="3337570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31</a:t>
            </a:fld>
            <a:endParaRPr lang="en-US"/>
          </a:p>
        </p:txBody>
      </p:sp>
    </p:spTree>
    <p:extLst>
      <p:ext uri="{BB962C8B-B14F-4D97-AF65-F5344CB8AC3E}">
        <p14:creationId xmlns:p14="http://schemas.microsoft.com/office/powerpoint/2010/main" val="3476100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32</a:t>
            </a:fld>
            <a:endParaRPr lang="en-US"/>
          </a:p>
        </p:txBody>
      </p:sp>
    </p:spTree>
    <p:extLst>
      <p:ext uri="{BB962C8B-B14F-4D97-AF65-F5344CB8AC3E}">
        <p14:creationId xmlns:p14="http://schemas.microsoft.com/office/powerpoint/2010/main" val="2734322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33</a:t>
            </a:fld>
            <a:endParaRPr lang="en-US"/>
          </a:p>
        </p:txBody>
      </p:sp>
    </p:spTree>
    <p:extLst>
      <p:ext uri="{BB962C8B-B14F-4D97-AF65-F5344CB8AC3E}">
        <p14:creationId xmlns:p14="http://schemas.microsoft.com/office/powerpoint/2010/main" val="1468492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34</a:t>
            </a:fld>
            <a:endParaRPr lang="en-US"/>
          </a:p>
        </p:txBody>
      </p:sp>
    </p:spTree>
    <p:extLst>
      <p:ext uri="{BB962C8B-B14F-4D97-AF65-F5344CB8AC3E}">
        <p14:creationId xmlns:p14="http://schemas.microsoft.com/office/powerpoint/2010/main" val="4098067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35</a:t>
            </a:fld>
            <a:endParaRPr lang="en-US"/>
          </a:p>
        </p:txBody>
      </p:sp>
    </p:spTree>
    <p:extLst>
      <p:ext uri="{BB962C8B-B14F-4D97-AF65-F5344CB8AC3E}">
        <p14:creationId xmlns:p14="http://schemas.microsoft.com/office/powerpoint/2010/main" val="161329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4</a:t>
            </a:fld>
            <a:endParaRPr lang="en-US"/>
          </a:p>
        </p:txBody>
      </p:sp>
    </p:spTree>
    <p:extLst>
      <p:ext uri="{BB962C8B-B14F-4D97-AF65-F5344CB8AC3E}">
        <p14:creationId xmlns:p14="http://schemas.microsoft.com/office/powerpoint/2010/main" val="94300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36</a:t>
            </a:fld>
            <a:endParaRPr lang="en-US"/>
          </a:p>
        </p:txBody>
      </p:sp>
    </p:spTree>
    <p:extLst>
      <p:ext uri="{BB962C8B-B14F-4D97-AF65-F5344CB8AC3E}">
        <p14:creationId xmlns:p14="http://schemas.microsoft.com/office/powerpoint/2010/main" val="533314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38</a:t>
            </a:fld>
            <a:endParaRPr lang="en-US"/>
          </a:p>
        </p:txBody>
      </p:sp>
    </p:spTree>
    <p:extLst>
      <p:ext uri="{BB962C8B-B14F-4D97-AF65-F5344CB8AC3E}">
        <p14:creationId xmlns:p14="http://schemas.microsoft.com/office/powerpoint/2010/main" val="2166750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39</a:t>
            </a:fld>
            <a:endParaRPr lang="en-US"/>
          </a:p>
        </p:txBody>
      </p:sp>
    </p:spTree>
    <p:extLst>
      <p:ext uri="{BB962C8B-B14F-4D97-AF65-F5344CB8AC3E}">
        <p14:creationId xmlns:p14="http://schemas.microsoft.com/office/powerpoint/2010/main" val="2224450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40</a:t>
            </a:fld>
            <a:endParaRPr lang="en-US"/>
          </a:p>
        </p:txBody>
      </p:sp>
    </p:spTree>
    <p:extLst>
      <p:ext uri="{BB962C8B-B14F-4D97-AF65-F5344CB8AC3E}">
        <p14:creationId xmlns:p14="http://schemas.microsoft.com/office/powerpoint/2010/main" val="3531914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41</a:t>
            </a:fld>
            <a:endParaRPr lang="en-US"/>
          </a:p>
        </p:txBody>
      </p:sp>
    </p:spTree>
    <p:extLst>
      <p:ext uri="{BB962C8B-B14F-4D97-AF65-F5344CB8AC3E}">
        <p14:creationId xmlns:p14="http://schemas.microsoft.com/office/powerpoint/2010/main" val="33562795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42</a:t>
            </a:fld>
            <a:endParaRPr lang="en-US"/>
          </a:p>
        </p:txBody>
      </p:sp>
    </p:spTree>
    <p:extLst>
      <p:ext uri="{BB962C8B-B14F-4D97-AF65-F5344CB8AC3E}">
        <p14:creationId xmlns:p14="http://schemas.microsoft.com/office/powerpoint/2010/main" val="739276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5</a:t>
            </a:fld>
            <a:endParaRPr lang="en-US"/>
          </a:p>
        </p:txBody>
      </p:sp>
    </p:spTree>
    <p:extLst>
      <p:ext uri="{BB962C8B-B14F-4D97-AF65-F5344CB8AC3E}">
        <p14:creationId xmlns:p14="http://schemas.microsoft.com/office/powerpoint/2010/main" val="1159812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8</a:t>
            </a:fld>
            <a:endParaRPr lang="en-US"/>
          </a:p>
        </p:txBody>
      </p:sp>
    </p:spTree>
    <p:extLst>
      <p:ext uri="{BB962C8B-B14F-4D97-AF65-F5344CB8AC3E}">
        <p14:creationId xmlns:p14="http://schemas.microsoft.com/office/powerpoint/2010/main" val="418959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9</a:t>
            </a:fld>
            <a:endParaRPr lang="en-US"/>
          </a:p>
        </p:txBody>
      </p:sp>
    </p:spTree>
    <p:extLst>
      <p:ext uri="{BB962C8B-B14F-4D97-AF65-F5344CB8AC3E}">
        <p14:creationId xmlns:p14="http://schemas.microsoft.com/office/powerpoint/2010/main" val="163561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10</a:t>
            </a:fld>
            <a:endParaRPr lang="en-US"/>
          </a:p>
        </p:txBody>
      </p:sp>
    </p:spTree>
    <p:extLst>
      <p:ext uri="{BB962C8B-B14F-4D97-AF65-F5344CB8AC3E}">
        <p14:creationId xmlns:p14="http://schemas.microsoft.com/office/powerpoint/2010/main" val="3583617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11</a:t>
            </a:fld>
            <a:endParaRPr lang="en-US"/>
          </a:p>
        </p:txBody>
      </p:sp>
    </p:spTree>
    <p:extLst>
      <p:ext uri="{BB962C8B-B14F-4D97-AF65-F5344CB8AC3E}">
        <p14:creationId xmlns:p14="http://schemas.microsoft.com/office/powerpoint/2010/main" val="1015434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12</a:t>
            </a:fld>
            <a:endParaRPr lang="en-US"/>
          </a:p>
        </p:txBody>
      </p:sp>
    </p:spTree>
    <p:extLst>
      <p:ext uri="{BB962C8B-B14F-4D97-AF65-F5344CB8AC3E}">
        <p14:creationId xmlns:p14="http://schemas.microsoft.com/office/powerpoint/2010/main" val="1578226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1/30/24</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1/30/24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1/30/24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1/30/24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1/30/24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1/30/24</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1/30/24</a:t>
            </a:fld>
            <a:endParaRPr lang="en-US"/>
          </a:p>
        </p:txBody>
      </p:sp>
      <p:sp>
        <p:nvSpPr>
          <p:cNvPr id="8" name="Footer Placeholder 7"/>
          <p:cNvSpPr>
            <a:spLocks noGrp="1"/>
          </p:cNvSpPr>
          <p:nvPr>
            <p:ph type="ftr" sz="quarter" idx="11"/>
          </p:nvPr>
        </p:nvSpPr>
        <p:spPr/>
        <p:txBody>
          <a:bodyPr/>
          <a:lstStyle/>
          <a:p>
            <a:r>
              <a:rPr lang="en-US" dirty="0"/>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1/30/24</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1/30/24</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1/30/24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1/30/24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1/30/24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hyperlink" Target="https://github.com/kwartler/Harvard_DataMining_Business_Studen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motionelements.com/stock-video-3902092-successful-black-businessman" TargetMode="External"/><Relationship Id="rId5" Type="http://schemas.openxmlformats.org/officeDocument/2006/relationships/image" Target="../media/image17.pn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68014" y="3825015"/>
            <a:ext cx="5391807" cy="2528757"/>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a:xfrm>
            <a:off x="217610" y="365126"/>
            <a:ext cx="8708781" cy="591477"/>
          </a:xfrm>
        </p:spPr>
        <p:txBody>
          <a:bodyPr/>
          <a:lstStyle/>
          <a:p>
            <a:r>
              <a:rPr lang="en-US" dirty="0"/>
              <a:t>Perform a </a:t>
            </a:r>
            <a:r>
              <a:rPr lang="en-US" dirty="0" err="1"/>
              <a:t>Git</a:t>
            </a:r>
            <a:r>
              <a:rPr lang="en-US" dirty="0"/>
              <a:t> Pull to get the scripts &amp; data</a:t>
            </a:r>
          </a:p>
        </p:txBody>
      </p:sp>
      <p:sp>
        <p:nvSpPr>
          <p:cNvPr id="4" name="Slide Number Placeholder 3"/>
          <p:cNvSpPr>
            <a:spLocks noGrp="1"/>
          </p:cNvSpPr>
          <p:nvPr>
            <p:ph type="sldNum" sz="quarter" idx="12"/>
          </p:nvPr>
        </p:nvSpPr>
        <p:spPr/>
        <p:txBody>
          <a:bodyPr/>
          <a:lstStyle/>
          <a:p>
            <a:fld id="{37290FF7-652B-4475-AEAB-8B1A5D23AE09}" type="slidenum">
              <a:rPr lang="en-US" smtClean="0"/>
              <a:t>1</a:t>
            </a:fld>
            <a:endParaRPr lang="en-US"/>
          </a:p>
        </p:txBody>
      </p:sp>
      <p:pic>
        <p:nvPicPr>
          <p:cNvPr id="6" name="Picture 5"/>
          <p:cNvPicPr>
            <a:picLocks noChangeAspect="1"/>
          </p:cNvPicPr>
          <p:nvPr/>
        </p:nvPicPr>
        <p:blipFill>
          <a:blip r:embed="rId3"/>
          <a:stretch>
            <a:fillRect/>
          </a:stretch>
        </p:blipFill>
        <p:spPr>
          <a:xfrm>
            <a:off x="224204" y="2225915"/>
            <a:ext cx="3314700" cy="647700"/>
          </a:xfrm>
          <a:prstGeom prst="rect">
            <a:avLst/>
          </a:prstGeom>
          <a:ln>
            <a:solidFill>
              <a:schemeClr val="tx1"/>
            </a:solidFill>
          </a:ln>
        </p:spPr>
      </p:pic>
      <p:sp>
        <p:nvSpPr>
          <p:cNvPr id="7" name="TextBox 6"/>
          <p:cNvSpPr txBox="1"/>
          <p:nvPr/>
        </p:nvSpPr>
        <p:spPr>
          <a:xfrm>
            <a:off x="169257" y="1142999"/>
            <a:ext cx="8805487" cy="461665"/>
          </a:xfrm>
          <a:prstGeom prst="rect">
            <a:avLst/>
          </a:prstGeom>
          <a:noFill/>
        </p:spPr>
        <p:txBody>
          <a:bodyPr wrap="none" rtlCol="0">
            <a:spAutoFit/>
          </a:bodyPr>
          <a:lstStyle/>
          <a:p>
            <a:r>
              <a:rPr lang="en-US" sz="2400" dirty="0">
                <a:hlinkClick r:id="rId4"/>
              </a:rPr>
              <a:t>https://github.com/kwartler/Harvard_DataMining_Business_Student</a:t>
            </a:r>
            <a:endParaRPr lang="en-US" sz="2400" dirty="0"/>
          </a:p>
        </p:txBody>
      </p:sp>
      <p:sp>
        <p:nvSpPr>
          <p:cNvPr id="8" name="TextBox 7"/>
          <p:cNvSpPr txBox="1"/>
          <p:nvPr/>
        </p:nvSpPr>
        <p:spPr>
          <a:xfrm>
            <a:off x="228600" y="1776042"/>
            <a:ext cx="8387861" cy="369332"/>
          </a:xfrm>
          <a:prstGeom prst="rect">
            <a:avLst/>
          </a:prstGeom>
          <a:solidFill>
            <a:schemeClr val="accent3"/>
          </a:solidFill>
        </p:spPr>
        <p:txBody>
          <a:bodyPr wrap="square" rtlCol="0">
            <a:spAutoFit/>
          </a:bodyPr>
          <a:lstStyle/>
          <a:p>
            <a:r>
              <a:rPr lang="en-US" dirty="0">
                <a:solidFill>
                  <a:schemeClr val="bg1"/>
                </a:solidFill>
              </a:rPr>
              <a:t>If you have </a:t>
            </a:r>
            <a:r>
              <a:rPr lang="en-US" dirty="0" err="1">
                <a:solidFill>
                  <a:schemeClr val="bg1"/>
                </a:solidFill>
              </a:rPr>
              <a:t>git</a:t>
            </a:r>
            <a:r>
              <a:rPr lang="en-US" dirty="0">
                <a:solidFill>
                  <a:schemeClr val="bg1"/>
                </a:solidFill>
              </a:rPr>
              <a:t> software, when do a “</a:t>
            </a:r>
            <a:r>
              <a:rPr lang="en-US" dirty="0" err="1">
                <a:solidFill>
                  <a:schemeClr val="bg1"/>
                </a:solidFill>
              </a:rPr>
              <a:t>git</a:t>
            </a:r>
            <a:r>
              <a:rPr lang="en-US" dirty="0">
                <a:solidFill>
                  <a:schemeClr val="bg1"/>
                </a:solidFill>
              </a:rPr>
              <a:t> pull” in </a:t>
            </a:r>
            <a:r>
              <a:rPr lang="en-US" dirty="0" err="1">
                <a:solidFill>
                  <a:schemeClr val="bg1"/>
                </a:solidFill>
              </a:rPr>
              <a:t>Rstudio</a:t>
            </a:r>
            <a:r>
              <a:rPr lang="en-US" dirty="0">
                <a:solidFill>
                  <a:schemeClr val="bg1"/>
                </a:solidFill>
              </a:rPr>
              <a:t>.</a:t>
            </a:r>
          </a:p>
        </p:txBody>
      </p:sp>
      <p:sp>
        <p:nvSpPr>
          <p:cNvPr id="10" name="TextBox 9"/>
          <p:cNvSpPr txBox="1"/>
          <p:nvPr/>
        </p:nvSpPr>
        <p:spPr>
          <a:xfrm>
            <a:off x="275492" y="3124192"/>
            <a:ext cx="8387861" cy="646331"/>
          </a:xfrm>
          <a:prstGeom prst="rect">
            <a:avLst/>
          </a:prstGeom>
          <a:solidFill>
            <a:schemeClr val="accent3"/>
          </a:solidFill>
        </p:spPr>
        <p:txBody>
          <a:bodyPr wrap="square" rtlCol="0">
            <a:spAutoFit/>
          </a:bodyPr>
          <a:lstStyle/>
          <a:p>
            <a:r>
              <a:rPr lang="en-US" dirty="0">
                <a:solidFill>
                  <a:schemeClr val="bg1"/>
                </a:solidFill>
              </a:rPr>
              <a:t>Alternatively you can download a zip of the repo on github.com but this can be cumbersome with file updates.</a:t>
            </a:r>
          </a:p>
        </p:txBody>
      </p:sp>
      <p:cxnSp>
        <p:nvCxnSpPr>
          <p:cNvPr id="12" name="Straight Connector 11"/>
          <p:cNvCxnSpPr/>
          <p:nvPr/>
        </p:nvCxnSpPr>
        <p:spPr>
          <a:xfrm>
            <a:off x="677008" y="2971793"/>
            <a:ext cx="778998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652642" y="4966138"/>
            <a:ext cx="1055077" cy="3692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600200" y="2420816"/>
            <a:ext cx="457200" cy="2872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4">
            <a:extLst>
              <a:ext uri="{FF2B5EF4-FFF2-40B4-BE49-F238E27FC236}">
                <a16:creationId xmlns:a16="http://schemas.microsoft.com/office/drawing/2014/main" id="{E55887CD-DD55-6D49-BCCC-A4CE0CB62E4B}"/>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41615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pic>
        <p:nvPicPr>
          <p:cNvPr id="15362" name="Picture 2" descr="Image result for worker bo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22" y="2133600"/>
            <a:ext cx="4762500" cy="31813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1683" y="1475874"/>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Meet Dale </a:t>
            </a:r>
          </a:p>
        </p:txBody>
      </p:sp>
      <p:sp>
        <p:nvSpPr>
          <p:cNvPr id="7" name="TextBox 6"/>
          <p:cNvSpPr txBox="1"/>
          <p:nvPr/>
        </p:nvSpPr>
        <p:spPr>
          <a:xfrm>
            <a:off x="545431" y="2133600"/>
            <a:ext cx="2839453" cy="2585323"/>
          </a:xfrm>
          <a:prstGeom prst="rect">
            <a:avLst/>
          </a:prstGeom>
          <a:noFill/>
        </p:spPr>
        <p:txBody>
          <a:bodyPr wrap="square" rtlCol="0">
            <a:spAutoFit/>
          </a:bodyPr>
          <a:lstStyle/>
          <a:p>
            <a:pPr marL="112713" indent="-112713">
              <a:buFont typeface="Arial" panose="020B0604020202020204" pitchFamily="34" charset="0"/>
              <a:buChar char="•"/>
            </a:pPr>
            <a:r>
              <a:rPr lang="en-US" dirty="0"/>
              <a:t> Runs the analytics group at Busy-ness Corp a large conglomerate that makes, distributes corn dogs.</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He looks miserable because senior leaders make his job harder than needed.  </a:t>
            </a:r>
          </a:p>
        </p:txBody>
      </p:sp>
      <p:sp>
        <p:nvSpPr>
          <p:cNvPr id="10" name="Rectangle 9"/>
          <p:cNvSpPr/>
          <p:nvPr/>
        </p:nvSpPr>
        <p:spPr>
          <a:xfrm>
            <a:off x="794083" y="5526505"/>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Let’s help Dale add some structure to his data mining projects. </a:t>
            </a:r>
          </a:p>
        </p:txBody>
      </p:sp>
      <p:sp>
        <p:nvSpPr>
          <p:cNvPr id="11" name="Footer Placeholder 4">
            <a:extLst>
              <a:ext uri="{FF2B5EF4-FFF2-40B4-BE49-F238E27FC236}">
                <a16:creationId xmlns:a16="http://schemas.microsoft.com/office/drawing/2014/main" id="{185B095D-1809-FF43-80D9-38A89C3CAE10}"/>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305187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pic>
        <p:nvPicPr>
          <p:cNvPr id="18434" name="Picture 2" descr="Image result for asshole boss"/>
          <p:cNvPicPr>
            <a:picLocks noChangeAspect="1" noChangeArrowheads="1"/>
          </p:cNvPicPr>
          <p:nvPr/>
        </p:nvPicPr>
        <p:blipFill rotWithShape="1">
          <a:blip r:embed="rId3">
            <a:extLst>
              <a:ext uri="{28A0092B-C50C-407E-A947-70E740481C1C}">
                <a14:useLocalDpi xmlns:a14="http://schemas.microsoft.com/office/drawing/2010/main" val="0"/>
              </a:ext>
            </a:extLst>
          </a:blip>
          <a:srcRect l="7226" r="6348"/>
          <a:stretch/>
        </p:blipFill>
        <p:spPr bwMode="auto">
          <a:xfrm>
            <a:off x="371363" y="2078194"/>
            <a:ext cx="3128210" cy="2714626"/>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p:cNvSpPr/>
          <p:nvPr/>
        </p:nvSpPr>
        <p:spPr>
          <a:xfrm>
            <a:off x="3176337" y="1090863"/>
            <a:ext cx="5534526" cy="1235242"/>
          </a:xfrm>
          <a:prstGeom prst="wedgeEllipseCallout">
            <a:avLst>
              <a:gd name="adj1" fmla="val -58631"/>
              <a:gd name="adj2" fmla="val 1013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Dale, its me…from </a:t>
            </a:r>
            <a:r>
              <a:rPr lang="en-US" dirty="0" err="1"/>
              <a:t>OfficeSpace</a:t>
            </a:r>
            <a:r>
              <a:rPr lang="en-US" dirty="0"/>
              <a:t>.</a:t>
            </a:r>
          </a:p>
          <a:p>
            <a:pPr algn="ctr"/>
            <a:r>
              <a:rPr lang="en-US" dirty="0"/>
              <a:t>I read in the WSJ that everyone should be using </a:t>
            </a:r>
            <a:r>
              <a:rPr lang="en-US" dirty="0" err="1"/>
              <a:t>blockchain</a:t>
            </a:r>
            <a:r>
              <a:rPr lang="en-US" dirty="0"/>
              <a:t>.  Should we?</a:t>
            </a:r>
          </a:p>
        </p:txBody>
      </p:sp>
      <p:sp>
        <p:nvSpPr>
          <p:cNvPr id="11" name="TextBox 10"/>
          <p:cNvSpPr txBox="1"/>
          <p:nvPr/>
        </p:nvSpPr>
        <p:spPr>
          <a:xfrm>
            <a:off x="371363" y="4892124"/>
            <a:ext cx="8608863"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7815E924-0213-8A43-B403-44CE708048C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01959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pic>
        <p:nvPicPr>
          <p:cNvPr id="2052" name="Picture 4" descr="Woman in funny business concept on white, Stock Photo, Picture And Rights  Managed Image. Pic. ZON-7956560 | agefotostock">
            <a:extLst>
              <a:ext uri="{FF2B5EF4-FFF2-40B4-BE49-F238E27FC236}">
                <a16:creationId xmlns:a16="http://schemas.microsoft.com/office/drawing/2014/main" id="{DB0C1DDD-768B-794B-8860-DF13E67AA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18" y="1720023"/>
            <a:ext cx="4491318" cy="29716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Callout 10"/>
          <p:cNvSpPr/>
          <p:nvPr/>
        </p:nvSpPr>
        <p:spPr>
          <a:xfrm>
            <a:off x="4020671" y="1090863"/>
            <a:ext cx="5027794" cy="1734224"/>
          </a:xfrm>
          <a:prstGeom prst="wedgeEllipseCallout">
            <a:avLst>
              <a:gd name="adj1" fmla="val -58873"/>
              <a:gd name="adj2" fmla="val 4938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Your </a:t>
            </a:r>
            <a:r>
              <a:rPr lang="en-US" sz="1600" dirty="0" err="1"/>
              <a:t>Daleness</a:t>
            </a:r>
            <a:r>
              <a:rPr lang="en-US" sz="1600" dirty="0"/>
              <a:t>, I work in marketing (and apparently hate phones).  I want to do a mailing to prospective corndog eaters.  Can you identify how many postcards we should send &amp; ROI?</a:t>
            </a:r>
          </a:p>
        </p:txBody>
      </p:sp>
      <p:sp>
        <p:nvSpPr>
          <p:cNvPr id="9" name="TextBox 8">
            <a:extLst>
              <a:ext uri="{FF2B5EF4-FFF2-40B4-BE49-F238E27FC236}">
                <a16:creationId xmlns:a16="http://schemas.microsoft.com/office/drawing/2014/main" id="{7E7D2CE4-ECE7-CB4A-856D-F4AB0E8E96D4}"/>
              </a:ext>
            </a:extLst>
          </p:cNvPr>
          <p:cNvSpPr txBox="1"/>
          <p:nvPr/>
        </p:nvSpPr>
        <p:spPr>
          <a:xfrm>
            <a:off x="341523" y="4892124"/>
            <a:ext cx="8638703"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85834DD0-1994-3B4A-9697-8731D88452E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135124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for funny business stock photos"/>
          <p:cNvPicPr>
            <a:picLocks noChangeAspect="1" noChangeArrowheads="1"/>
          </p:cNvPicPr>
          <p:nvPr/>
        </p:nvPicPr>
        <p:blipFill rotWithShape="1">
          <a:blip r:embed="rId3">
            <a:extLst>
              <a:ext uri="{28A0092B-C50C-407E-A947-70E740481C1C}">
                <a14:useLocalDpi xmlns:a14="http://schemas.microsoft.com/office/drawing/2010/main" val="0"/>
              </a:ext>
            </a:extLst>
          </a:blip>
          <a:srcRect t="2366"/>
          <a:stretch/>
        </p:blipFill>
        <p:spPr bwMode="auto">
          <a:xfrm>
            <a:off x="130838" y="2579427"/>
            <a:ext cx="3629025" cy="358967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11" name="Oval Callout 10"/>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Dale-</a:t>
            </a:r>
            <a:r>
              <a:rPr lang="en-US" dirty="0" err="1"/>
              <a:t>areno</a:t>
            </a:r>
            <a:r>
              <a:rPr lang="en-US" dirty="0"/>
              <a:t>!  I think we are getting a lot more calls than usual about defective corn dogs.    Can you investigate whether that’s true? </a:t>
            </a:r>
          </a:p>
        </p:txBody>
      </p:sp>
      <p:sp>
        <p:nvSpPr>
          <p:cNvPr id="9" name="TextBox 8">
            <a:extLst>
              <a:ext uri="{FF2B5EF4-FFF2-40B4-BE49-F238E27FC236}">
                <a16:creationId xmlns:a16="http://schemas.microsoft.com/office/drawing/2014/main" id="{9D0BE1FF-D164-8F49-BB68-0532DFA90956}"/>
              </a:ext>
            </a:extLst>
          </p:cNvPr>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6FBBB477-A0BE-824C-8E39-DAB131EDAF84}"/>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25072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pic>
        <p:nvPicPr>
          <p:cNvPr id="1028" name="Picture 4" descr="Funny business dog in red necktie showing tongue out at workplace - Stock  Photo - Dissolve">
            <a:extLst>
              <a:ext uri="{FF2B5EF4-FFF2-40B4-BE49-F238E27FC236}">
                <a16:creationId xmlns:a16="http://schemas.microsoft.com/office/drawing/2014/main" id="{762B113B-B408-AC44-AEA7-E20E4E274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964" y="1479177"/>
            <a:ext cx="4611100" cy="3078069"/>
          </a:xfrm>
          <a:prstGeom prst="rect">
            <a:avLst/>
          </a:prstGeom>
          <a:noFill/>
          <a:extLst>
            <a:ext uri="{909E8E84-426E-40DD-AFC4-6F175D3DCCD1}">
              <a14:hiddenFill xmlns:a14="http://schemas.microsoft.com/office/drawing/2010/main">
                <a:solidFill>
                  <a:srgbClr val="FFFFFF"/>
                </a:solidFill>
              </a14:hiddenFill>
            </a:ext>
          </a:extLst>
        </p:spPr>
      </p:pic>
      <p:sp>
        <p:nvSpPr>
          <p:cNvPr id="10" name="Oval Callout 9"/>
          <p:cNvSpPr/>
          <p:nvPr/>
        </p:nvSpPr>
        <p:spPr>
          <a:xfrm>
            <a:off x="4867835" y="1090862"/>
            <a:ext cx="4276164" cy="1706125"/>
          </a:xfrm>
          <a:prstGeom prst="wedgeEllipseCallout">
            <a:avLst>
              <a:gd name="adj1" fmla="val -68822"/>
              <a:gd name="adj2" fmla="val 365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Notorious DALE, let’s forecast how many of our current corn dog debtors will be delinquent.  Is that getting better or worse over time?</a:t>
            </a:r>
          </a:p>
        </p:txBody>
      </p:sp>
      <p:sp>
        <p:nvSpPr>
          <p:cNvPr id="9" name="TextBox 8">
            <a:extLst>
              <a:ext uri="{FF2B5EF4-FFF2-40B4-BE49-F238E27FC236}">
                <a16:creationId xmlns:a16="http://schemas.microsoft.com/office/drawing/2014/main" id="{62576D41-D186-1744-9048-6207DB8491E2}"/>
              </a:ext>
            </a:extLst>
          </p:cNvPr>
          <p:cNvSpPr txBox="1"/>
          <p:nvPr/>
        </p:nvSpPr>
        <p:spPr>
          <a:xfrm>
            <a:off x="389965" y="4892124"/>
            <a:ext cx="8590262"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1" name="Footer Placeholder 4">
            <a:extLst>
              <a:ext uri="{FF2B5EF4-FFF2-40B4-BE49-F238E27FC236}">
                <a16:creationId xmlns:a16="http://schemas.microsoft.com/office/drawing/2014/main" id="{AE53E01E-CA21-0D47-8FD2-D3EDDF6CA1E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872128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15</a:t>
            </a:fld>
            <a:endParaRPr lang="en-US"/>
          </a:p>
        </p:txBody>
      </p:sp>
      <p:pic>
        <p:nvPicPr>
          <p:cNvPr id="22532" name="Picture 4" descr="Image result for bo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25" y="2125672"/>
            <a:ext cx="36576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Callout 11"/>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East coast regional corn dog sales are up!  I wonder if my region is worse than them.  </a:t>
            </a:r>
          </a:p>
        </p:txBody>
      </p:sp>
      <p:sp>
        <p:nvSpPr>
          <p:cNvPr id="9" name="TextBox 8">
            <a:extLst>
              <a:ext uri="{FF2B5EF4-FFF2-40B4-BE49-F238E27FC236}">
                <a16:creationId xmlns:a16="http://schemas.microsoft.com/office/drawing/2014/main" id="{D76C47C0-6C0B-1149-8206-E0387BA70B11}"/>
              </a:ext>
            </a:extLst>
          </p:cNvPr>
          <p:cNvSpPr txBox="1"/>
          <p:nvPr/>
        </p:nvSpPr>
        <p:spPr>
          <a:xfrm>
            <a:off x="304725" y="4892124"/>
            <a:ext cx="8675501"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AEF2D18E-03A2-5F40-B7AF-5E9E1AFFD54E}"/>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131718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16</a:t>
            </a:fld>
            <a:endParaRPr lang="en-US"/>
          </a:p>
        </p:txBody>
      </p:sp>
      <p:pic>
        <p:nvPicPr>
          <p:cNvPr id="9" name="Picture 2" descr="Image result for devil wears prada"/>
          <p:cNvPicPr>
            <a:picLocks noChangeAspect="1" noChangeArrowheads="1"/>
          </p:cNvPicPr>
          <p:nvPr/>
        </p:nvPicPr>
        <p:blipFill rotWithShape="1">
          <a:blip r:embed="rId3">
            <a:extLst>
              <a:ext uri="{28A0092B-C50C-407E-A947-70E740481C1C}">
                <a14:useLocalDpi xmlns:a14="http://schemas.microsoft.com/office/drawing/2010/main" val="0"/>
              </a:ext>
            </a:extLst>
          </a:blip>
          <a:srcRect l="23724" r="14187"/>
          <a:stretch/>
        </p:blipFill>
        <p:spPr bwMode="auto">
          <a:xfrm>
            <a:off x="204716" y="1721821"/>
            <a:ext cx="3725839" cy="3371851"/>
          </a:xfrm>
          <a:prstGeom prst="rect">
            <a:avLst/>
          </a:prstGeom>
          <a:noFill/>
          <a:extLst>
            <a:ext uri="{909E8E84-426E-40DD-AFC4-6F175D3DCCD1}">
              <a14:hiddenFill xmlns:a14="http://schemas.microsoft.com/office/drawing/2010/main">
                <a:solidFill>
                  <a:srgbClr val="FFFFFF"/>
                </a:solidFill>
              </a14:hiddenFill>
            </a:ext>
          </a:extLst>
        </p:spPr>
      </p:pic>
      <p:sp>
        <p:nvSpPr>
          <p:cNvPr id="11" name="Oval Callout 10"/>
          <p:cNvSpPr/>
          <p:nvPr/>
        </p:nvSpPr>
        <p:spPr>
          <a:xfrm>
            <a:off x="2743200" y="1090863"/>
            <a:ext cx="6400799" cy="1235242"/>
          </a:xfrm>
          <a:prstGeom prst="wedgeEllipseCallout">
            <a:avLst>
              <a:gd name="adj1" fmla="val -59990"/>
              <a:gd name="adj2" fmla="val 980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that idiot in marketing selling defective dogs, we need a new warehouse in the East region.  Which zip code should we build it in to support a strong workforce?  </a:t>
            </a:r>
          </a:p>
        </p:txBody>
      </p:sp>
      <p:sp>
        <p:nvSpPr>
          <p:cNvPr id="12" name="TextBox 11">
            <a:extLst>
              <a:ext uri="{FF2B5EF4-FFF2-40B4-BE49-F238E27FC236}">
                <a16:creationId xmlns:a16="http://schemas.microsoft.com/office/drawing/2014/main" id="{5AC494B1-E5FB-C146-A0ED-A9EE0A49CDA2}"/>
              </a:ext>
            </a:extLst>
          </p:cNvPr>
          <p:cNvSpPr txBox="1"/>
          <p:nvPr/>
        </p:nvSpPr>
        <p:spPr>
          <a:xfrm>
            <a:off x="204717" y="4892124"/>
            <a:ext cx="8775510"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776073CB-073A-7947-BB45-D772EF006CE5}"/>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322875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17</a:t>
            </a:fld>
            <a:endParaRPr lang="en-US"/>
          </a:p>
        </p:txBody>
      </p:sp>
      <p:pic>
        <p:nvPicPr>
          <p:cNvPr id="1026" name="Picture 2" descr="Image result for businessman stock ph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8185" y="193846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3902092_MotionElements_successful-black-businessman_previe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8263" y="1191352"/>
            <a:ext cx="5147475" cy="3912576"/>
          </a:xfrm>
          <a:prstGeom prst="rect">
            <a:avLst/>
          </a:prstGeom>
        </p:spPr>
      </p:pic>
      <p:sp>
        <p:nvSpPr>
          <p:cNvPr id="9" name="Rectangle 8"/>
          <p:cNvSpPr/>
          <p:nvPr/>
        </p:nvSpPr>
        <p:spPr>
          <a:xfrm>
            <a:off x="4185138" y="5936958"/>
            <a:ext cx="5363308" cy="415498"/>
          </a:xfrm>
          <a:prstGeom prst="rect">
            <a:avLst/>
          </a:prstGeom>
        </p:spPr>
        <p:txBody>
          <a:bodyPr wrap="square">
            <a:spAutoFit/>
          </a:bodyPr>
          <a:lstStyle/>
          <a:p>
            <a:r>
              <a:rPr lang="en-US" sz="1050" dirty="0">
                <a:hlinkClick r:id="rId6"/>
              </a:rPr>
              <a:t>https://www.motionelements.com/stock-video-3902092-successful-black-businessman</a:t>
            </a:r>
            <a:endParaRPr lang="en-US" sz="1050" dirty="0"/>
          </a:p>
          <a:p>
            <a:endParaRPr lang="en-US" sz="1050" dirty="0"/>
          </a:p>
        </p:txBody>
      </p:sp>
      <p:sp>
        <p:nvSpPr>
          <p:cNvPr id="11" name="Title 2"/>
          <p:cNvSpPr>
            <a:spLocks noGrp="1"/>
          </p:cNvSpPr>
          <p:nvPr>
            <p:ph type="title"/>
          </p:nvPr>
        </p:nvSpPr>
        <p:spPr>
          <a:xfrm>
            <a:off x="628650" y="365126"/>
            <a:ext cx="7886700" cy="591477"/>
          </a:xfrm>
        </p:spPr>
        <p:txBody>
          <a:bodyPr/>
          <a:lstStyle/>
          <a:p>
            <a:r>
              <a:rPr lang="en-US" dirty="0"/>
              <a:t>Let’s call Dale to tell him what </a:t>
            </a:r>
            <a:r>
              <a:rPr lang="en-US"/>
              <a:t>we learned.</a:t>
            </a:r>
            <a:endParaRPr lang="en-US" dirty="0"/>
          </a:p>
        </p:txBody>
      </p:sp>
      <p:sp>
        <p:nvSpPr>
          <p:cNvPr id="10" name="Footer Placeholder 4">
            <a:extLst>
              <a:ext uri="{FF2B5EF4-FFF2-40B4-BE49-F238E27FC236}">
                <a16:creationId xmlns:a16="http://schemas.microsoft.com/office/drawing/2014/main" id="{A0A8E06E-BBA9-C74A-B7E1-2F1C2C2DAE0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6879288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8" name="TextBox 7"/>
          <p:cNvSpPr txBox="1"/>
          <p:nvPr/>
        </p:nvSpPr>
        <p:spPr>
          <a:xfrm>
            <a:off x="504967" y="1883391"/>
            <a:ext cx="3358612" cy="3693319"/>
          </a:xfrm>
          <a:prstGeom prst="rect">
            <a:avLst/>
          </a:prstGeom>
          <a:noFill/>
        </p:spPr>
        <p:txBody>
          <a:bodyPr wrap="none" rtlCol="0">
            <a:spAutoFit/>
          </a:bodyPr>
          <a:lstStyle>
            <a:defPPr>
              <a:defRPr lang="en-US"/>
            </a:defPPr>
            <a:lvl1pPr marL="285750" indent="-285750">
              <a:buFont typeface="Arial" panose="020B0604020202020204" pitchFamily="34" charset="0"/>
              <a:buChar char="•"/>
            </a:lvl1pPr>
            <a:lvl2pPr marL="742950" lvl="1" indent="-285750">
              <a:buFont typeface="Arial" panose="020B0604020202020204" pitchFamily="34" charset="0"/>
              <a:buChar char="•"/>
            </a:lvl2pPr>
            <a:lvl3pPr marL="1200150" lvl="2" indent="-285750">
              <a:buFont typeface="Arial" panose="020B0604020202020204" pitchFamily="34" charset="0"/>
              <a:buChar char="•"/>
            </a:lvl3pPr>
            <a:lvl4pPr marL="1657350" lvl="3" indent="-285750">
              <a:buFont typeface="Arial" panose="020B0604020202020204" pitchFamily="34" charset="0"/>
              <a:buChar char="•"/>
            </a:lvl4pPr>
            <a:lvl5pPr marL="2114550" lvl="4" indent="-285750">
              <a:buFont typeface="Arial" panose="020B0604020202020204" pitchFamily="34" charset="0"/>
              <a:buChar char="•"/>
            </a:lvl5pPr>
          </a:lstStyle>
          <a:p>
            <a:r>
              <a:rPr lang="en-US" dirty="0"/>
              <a:t>Retrospective</a:t>
            </a:r>
          </a:p>
          <a:p>
            <a:r>
              <a:rPr lang="en-US" dirty="0"/>
              <a:t>Descriptive</a:t>
            </a:r>
          </a:p>
          <a:p>
            <a:r>
              <a:rPr lang="en-US" dirty="0"/>
              <a:t>Data Science</a:t>
            </a:r>
          </a:p>
          <a:p>
            <a:pPr lvl="1"/>
            <a:r>
              <a:rPr lang="en-US" dirty="0"/>
              <a:t>Predictive</a:t>
            </a:r>
          </a:p>
          <a:p>
            <a:pPr lvl="2"/>
            <a:r>
              <a:rPr lang="en-US" dirty="0"/>
              <a:t>Supervised Learning</a:t>
            </a:r>
          </a:p>
          <a:p>
            <a:pPr lvl="3"/>
            <a:r>
              <a:rPr lang="en-US" dirty="0"/>
              <a:t>Classification</a:t>
            </a:r>
          </a:p>
          <a:p>
            <a:pPr lvl="4"/>
            <a:r>
              <a:rPr lang="en-US" dirty="0"/>
              <a:t>Binary</a:t>
            </a:r>
          </a:p>
          <a:p>
            <a:pPr lvl="4"/>
            <a:r>
              <a:rPr lang="en-US" dirty="0"/>
              <a:t>Multi-Class</a:t>
            </a:r>
          </a:p>
          <a:p>
            <a:pPr lvl="3"/>
            <a:r>
              <a:rPr lang="en-US" dirty="0"/>
              <a:t>Continuous</a:t>
            </a:r>
          </a:p>
          <a:p>
            <a:pPr lvl="1"/>
            <a:r>
              <a:rPr lang="en-US" dirty="0"/>
              <a:t>Forecasting</a:t>
            </a:r>
          </a:p>
          <a:p>
            <a:pPr lvl="1"/>
            <a:r>
              <a:rPr lang="en-US" dirty="0"/>
              <a:t>Unsupervised Learning</a:t>
            </a:r>
          </a:p>
          <a:p>
            <a:pPr lvl="1"/>
            <a:r>
              <a:rPr lang="en-US" dirty="0"/>
              <a:t>Associative System</a:t>
            </a:r>
          </a:p>
          <a:p>
            <a:endParaRPr lang="en-US" dirty="0"/>
          </a:p>
        </p:txBody>
      </p:sp>
      <p:cxnSp>
        <p:nvCxnSpPr>
          <p:cNvPr id="7" name="Straight Connector 6"/>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C1C49E29-3EC5-F742-AF3A-6209CEA4DCA7}"/>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94483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did we do last quarter?</a:t>
            </a:r>
          </a:p>
          <a:p>
            <a:pPr algn="ctr"/>
            <a:r>
              <a:rPr lang="en-US" sz="1400" i="1" dirty="0"/>
              <a:t>Usually point in time and standalone information not summary.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chemeClr val="accent6"/>
                </a:solidFill>
              </a:rPr>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F5A11413-1A3A-E54B-9CB7-B4EC8545371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906724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97980836"/>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Core Concepts in Data Mining</a:t>
                      </a:r>
                    </a:p>
                  </a:txBody>
                  <a:tcPr/>
                </a:tc>
                <a:extLst>
                  <a:ext uri="{0D108BD9-81ED-4DB2-BD59-A6C34878D82A}">
                    <a16:rowId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More R learning &amp; EDA</a:t>
                      </a:r>
                    </a:p>
                  </a:txBody>
                  <a:tcPr/>
                </a:tc>
                <a:extLst>
                  <a:ext uri="{0D108BD9-81ED-4DB2-BD59-A6C34878D82A}">
                    <a16:rowId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1/30/24</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2</a:t>
            </a:fld>
            <a:endParaRPr lang="en-US"/>
          </a:p>
        </p:txBody>
      </p:sp>
      <p:sp>
        <p:nvSpPr>
          <p:cNvPr id="8" name="Footer Placeholder 4">
            <a:extLst>
              <a:ext uri="{FF2B5EF4-FFF2-40B4-BE49-F238E27FC236}">
                <a16:creationId xmlns:a16="http://schemas.microsoft.com/office/drawing/2014/main" id="{D307E61A-F07C-B04B-90A0-ACC04D48B09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513917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the average number of donuts served each morning?</a:t>
            </a:r>
          </a:p>
          <a:p>
            <a:pPr algn="ctr"/>
            <a:r>
              <a:rPr lang="en-US" sz="1400" i="1" dirty="0"/>
              <a:t>Retrospective but can be summary and/or in comparison to other data.</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b="1" dirty="0">
                <a:solidFill>
                  <a:schemeClr val="accent6"/>
                </a:solidFill>
              </a:rPr>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297893C1-45B5-F74F-B028-71A9CB8F589F}"/>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514686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4374C914-28D9-5442-A38A-12DDD36EEE7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9176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a:xfrm>
            <a:off x="215153" y="365126"/>
            <a:ext cx="8300197" cy="591477"/>
          </a:xfrm>
        </p:spPr>
        <p:txBody>
          <a:bodyPr/>
          <a:lstStyle/>
          <a:p>
            <a:r>
              <a:rPr lang="en-US" dirty="0"/>
              <a:t>Supervised Learning: Classification &amp; Prediction</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Shape 278"/>
          <p:cNvSpPr txBox="1"/>
          <p:nvPr/>
        </p:nvSpPr>
        <p:spPr>
          <a:xfrm>
            <a:off x="206000" y="1107533"/>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Inferring a function from labeled data.</a:t>
            </a:r>
          </a:p>
        </p:txBody>
      </p:sp>
      <p:sp>
        <p:nvSpPr>
          <p:cNvPr id="7" name="Shape 279"/>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p:cNvGrpSpPr/>
          <p:nvPr/>
        </p:nvGrpSpPr>
        <p:grpSpPr>
          <a:xfrm>
            <a:off x="325016" y="3206413"/>
            <a:ext cx="980217" cy="916620"/>
            <a:chOff x="4044175" y="930800"/>
            <a:chExt cx="806099" cy="730199"/>
          </a:xfrm>
        </p:grpSpPr>
        <p:sp>
          <p:nvSpPr>
            <p:cNvPr id="9" name="Shape 281"/>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p:cNvSpPr txBox="1"/>
          <p:nvPr/>
        </p:nvSpPr>
        <p:spPr>
          <a:xfrm>
            <a:off x="395900" y="231969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p:cNvSpPr txBox="1"/>
          <p:nvPr/>
        </p:nvSpPr>
        <p:spPr>
          <a:xfrm>
            <a:off x="2488677" y="2319692"/>
            <a:ext cx="11843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Method</a:t>
            </a:r>
          </a:p>
        </p:txBody>
      </p:sp>
      <p:sp>
        <p:nvSpPr>
          <p:cNvPr id="15" name="Shape 287"/>
          <p:cNvSpPr txBox="1"/>
          <p:nvPr/>
        </p:nvSpPr>
        <p:spPr>
          <a:xfrm>
            <a:off x="0" y="4507849"/>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16" name="Shape 288"/>
          <p:cNvSpPr txBox="1"/>
          <p:nvPr/>
        </p:nvSpPr>
        <p:spPr>
          <a:xfrm>
            <a:off x="2209942" y="450785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p:cNvSpPr txBox="1"/>
          <p:nvPr/>
        </p:nvSpPr>
        <p:spPr>
          <a:xfrm>
            <a:off x="7154613" y="4507850"/>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Use the model to make predictions for the target label on the new data.  </a:t>
            </a:r>
          </a:p>
        </p:txBody>
      </p:sp>
      <p:sp>
        <p:nvSpPr>
          <p:cNvPr id="18" name="Shape 290"/>
          <p:cNvSpPr txBox="1"/>
          <p:nvPr/>
        </p:nvSpPr>
        <p:spPr>
          <a:xfrm>
            <a:off x="7133564" y="2319692"/>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20" name="Shape 292"/>
          <p:cNvSpPr txBox="1"/>
          <p:nvPr/>
        </p:nvSpPr>
        <p:spPr>
          <a:xfrm>
            <a:off x="4073209" y="231969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1" name="Shape 293"/>
          <p:cNvSpPr txBox="1"/>
          <p:nvPr/>
        </p:nvSpPr>
        <p:spPr>
          <a:xfrm>
            <a:off x="4117909" y="3061733"/>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2" name="Shape 294"/>
          <p:cNvSpPr txBox="1"/>
          <p:nvPr/>
        </p:nvSpPr>
        <p:spPr>
          <a:xfrm>
            <a:off x="4117909" y="3468946"/>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4" name="Shape 296"/>
          <p:cNvSpPr/>
          <p:nvPr/>
        </p:nvSpPr>
        <p:spPr>
          <a:xfrm>
            <a:off x="1444187" y="3206513"/>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5" name="Shape 297"/>
          <p:cNvPicPr preferRelativeResize="0"/>
          <p:nvPr/>
        </p:nvPicPr>
        <p:blipFill>
          <a:blip r:embed="rId2">
            <a:alphaModFix/>
          </a:blip>
          <a:stretch>
            <a:fillRect/>
          </a:stretch>
        </p:blipFill>
        <p:spPr>
          <a:xfrm>
            <a:off x="1350849" y="3347602"/>
            <a:ext cx="488781" cy="525600"/>
          </a:xfrm>
          <a:prstGeom prst="rect">
            <a:avLst/>
          </a:prstGeom>
          <a:noFill/>
          <a:ln>
            <a:noFill/>
          </a:ln>
        </p:spPr>
      </p:pic>
      <p:pic>
        <p:nvPicPr>
          <p:cNvPr id="26" name="Shape 298"/>
          <p:cNvPicPr preferRelativeResize="0"/>
          <p:nvPr/>
        </p:nvPicPr>
        <p:blipFill>
          <a:blip r:embed="rId3">
            <a:alphaModFix/>
          </a:blip>
          <a:stretch>
            <a:fillRect/>
          </a:stretch>
        </p:blipFill>
        <p:spPr>
          <a:xfrm>
            <a:off x="2206246" y="3125850"/>
            <a:ext cx="1571590" cy="1239449"/>
          </a:xfrm>
          <a:prstGeom prst="rect">
            <a:avLst/>
          </a:prstGeom>
          <a:noFill/>
          <a:ln>
            <a:noFill/>
          </a:ln>
        </p:spPr>
      </p:pic>
      <p:grpSp>
        <p:nvGrpSpPr>
          <p:cNvPr id="27" name="Shape 299"/>
          <p:cNvGrpSpPr/>
          <p:nvPr/>
        </p:nvGrpSpPr>
        <p:grpSpPr>
          <a:xfrm>
            <a:off x="7001844" y="2971801"/>
            <a:ext cx="1869736" cy="1124344"/>
            <a:chOff x="7143751" y="2114551"/>
            <a:chExt cx="1869736" cy="1124344"/>
          </a:xfrm>
        </p:grpSpPr>
        <p:grpSp>
          <p:nvGrpSpPr>
            <p:cNvPr id="28" name="Shape 300"/>
            <p:cNvGrpSpPr/>
            <p:nvPr/>
          </p:nvGrpSpPr>
          <p:grpSpPr>
            <a:xfrm>
              <a:off x="7775499" y="2322154"/>
              <a:ext cx="980207" cy="916741"/>
              <a:chOff x="4044183" y="930773"/>
              <a:chExt cx="806091" cy="730296"/>
            </a:xfrm>
          </p:grpSpPr>
          <p:sp>
            <p:nvSpPr>
              <p:cNvPr id="32" name="Shape 301"/>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2"/>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4" name="Shape 303"/>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5" name="Shape 30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9" name="Shape 305"/>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30" name="Shape 306"/>
            <p:cNvCxnSpPr>
              <a:endCxn id="31"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31" name="Shape 307"/>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6" name="Shape 308"/>
          <p:cNvCxnSpPr/>
          <p:nvPr/>
        </p:nvCxnSpPr>
        <p:spPr>
          <a:xfrm>
            <a:off x="334750" y="4499899"/>
            <a:ext cx="8220600" cy="0"/>
          </a:xfrm>
          <a:prstGeom prst="straightConnector1">
            <a:avLst/>
          </a:prstGeom>
          <a:noFill/>
          <a:ln w="9525" cap="flat" cmpd="sng">
            <a:solidFill>
              <a:schemeClr val="accent6"/>
            </a:solidFill>
            <a:prstDash val="solid"/>
            <a:round/>
            <a:headEnd type="none" w="lg" len="lg"/>
            <a:tailEnd type="triangle" w="lg" len="lg"/>
          </a:ln>
        </p:spPr>
      </p:cxnSp>
      <p:sp>
        <p:nvSpPr>
          <p:cNvPr id="37" name="Footer Placeholder 4">
            <a:extLst>
              <a:ext uri="{FF2B5EF4-FFF2-40B4-BE49-F238E27FC236}">
                <a16:creationId xmlns:a16="http://schemas.microsoft.com/office/drawing/2014/main" id="{AF5BB282-784A-9545-A223-B1D6B89564E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71214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P spid="20" grpId="0"/>
      <p:bldP spid="21"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 they will accept.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b="1" dirty="0">
                <a:solidFill>
                  <a:schemeClr val="accent6"/>
                </a:solidFill>
              </a:rPr>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29E6DD82-5E9B-6445-82CF-374E50C2F2FE}"/>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98811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patron purchase </a:t>
            </a:r>
            <a:r>
              <a:rPr lang="en-US" dirty="0" err="1"/>
              <a:t>ProductA</a:t>
            </a:r>
            <a:r>
              <a:rPr lang="en-US" dirty="0"/>
              <a:t>, </a:t>
            </a:r>
            <a:r>
              <a:rPr lang="en-US" dirty="0" err="1"/>
              <a:t>ProductB</a:t>
            </a:r>
            <a:r>
              <a:rPr lang="en-US" dirty="0"/>
              <a:t> or </a:t>
            </a:r>
            <a:r>
              <a:rPr lang="en-US" dirty="0" err="1"/>
              <a:t>ProductC</a:t>
            </a:r>
            <a:r>
              <a:rPr lang="en-US" dirty="0"/>
              <a:t>?</a:t>
            </a:r>
          </a:p>
          <a:p>
            <a:pPr algn="ctr"/>
            <a:r>
              <a:rPr lang="en-US" sz="1200" dirty="0"/>
              <a:t>The outcome is one of three classes, A, B, C.</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b="1" dirty="0">
                <a:solidFill>
                  <a:schemeClr val="accent6"/>
                </a:solidFill>
              </a:rPr>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55206795-7457-9342-9CCB-542094A0143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02082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ice cream cones will we sell on an 85 degree, Saturday?</a:t>
            </a:r>
          </a:p>
          <a:p>
            <a:pPr algn="ctr"/>
            <a:r>
              <a:rPr lang="en-US" sz="1200" dirty="0"/>
              <a:t>(the outcome is a continuous 0 to some number of cones)</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b="1" dirty="0">
                <a:solidFill>
                  <a:schemeClr val="accent6"/>
                </a:solidFill>
              </a:rPr>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E71DCEBC-56D6-C14B-8846-BF85E6DAA364}"/>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841926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much corn meal will we need for our corn dogs this month?</a:t>
            </a:r>
          </a:p>
          <a:p>
            <a:pPr algn="ctr"/>
            <a:r>
              <a:rPr lang="en-US" sz="1200" dirty="0"/>
              <a:t>(there is an outcome, and the data is time related)</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b="1" dirty="0">
                <a:solidFill>
                  <a:schemeClr val="accent6"/>
                </a:solidFill>
              </a:rPr>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10" name="Footer Placeholder 4">
            <a:extLst>
              <a:ext uri="{FF2B5EF4-FFF2-40B4-BE49-F238E27FC236}">
                <a16:creationId xmlns:a16="http://schemas.microsoft.com/office/drawing/2014/main" id="{3A81940B-C469-1545-8884-4B03DB1968FF}"/>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93052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our customer database be grouped in some meaningful way?</a:t>
            </a:r>
          </a:p>
          <a:p>
            <a:pPr algn="ctr"/>
            <a:r>
              <a:rPr lang="en-US" sz="1200" dirty="0"/>
              <a:t>(there is no clear outcome to predict, we can observe and explore the clusters within the customer </a:t>
            </a:r>
            <a:r>
              <a:rPr lang="en-US" sz="1200" dirty="0" err="1"/>
              <a:t>db</a:t>
            </a:r>
            <a:r>
              <a:rPr lang="en-US" sz="1200" dirty="0"/>
              <a: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b="1" dirty="0">
                <a:solidFill>
                  <a:schemeClr val="accent6"/>
                </a:solidFill>
              </a:rPr>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3F4B94F9-D9DB-4D46-8210-180290309D24}"/>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01869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9" y="365126"/>
            <a:ext cx="8327091" cy="591477"/>
          </a:xfrm>
        </p:spPr>
        <p:txBody>
          <a:bodyPr/>
          <a:lstStyle/>
          <a:p>
            <a:r>
              <a:rPr lang="en-US" dirty="0"/>
              <a:t>Unsupervised Learning: Find meaningful groups</a:t>
            </a:r>
          </a:p>
        </p:txBody>
      </p:sp>
      <p:sp>
        <p:nvSpPr>
          <p:cNvPr id="4" name="Date Placeholder 3"/>
          <p:cNvSpPr>
            <a:spLocks noGrp="1"/>
          </p:cNvSpPr>
          <p:nvPr>
            <p:ph type="dt" sz="half" idx="10"/>
          </p:nvPr>
        </p:nvSpPr>
        <p:spPr/>
        <p:txBody>
          <a:bodyPr/>
          <a:lstStyle/>
          <a:p>
            <a:fld id="{D753EFC8-4232-4598-94F6-94C0EBAFC469}" type="datetime1">
              <a:rPr lang="en-US" smtClean="0"/>
              <a:t>1/30/24</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28</a:t>
            </a:fld>
            <a:endParaRPr lang="en-US"/>
          </a:p>
        </p:txBody>
      </p:sp>
      <p:sp>
        <p:nvSpPr>
          <p:cNvPr id="7" name="Shape 239"/>
          <p:cNvSpPr txBox="1"/>
          <p:nvPr/>
        </p:nvSpPr>
        <p:spPr>
          <a:xfrm>
            <a:off x="206000" y="1136109"/>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Trying to find hidden structure in unlabelled data.</a:t>
            </a:r>
          </a:p>
        </p:txBody>
      </p:sp>
      <p:sp>
        <p:nvSpPr>
          <p:cNvPr id="8" name="Shape 240"/>
          <p:cNvSpPr txBox="1"/>
          <p:nvPr/>
        </p:nvSpPr>
        <p:spPr>
          <a:xfrm>
            <a:off x="206100" y="1585585"/>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observing”, “Look at my data and tell me about it”</a:t>
            </a:r>
          </a:p>
        </p:txBody>
      </p:sp>
      <p:grpSp>
        <p:nvGrpSpPr>
          <p:cNvPr id="9" name="Shape 231"/>
          <p:cNvGrpSpPr/>
          <p:nvPr/>
        </p:nvGrpSpPr>
        <p:grpSpPr>
          <a:xfrm>
            <a:off x="7286625" y="3000376"/>
            <a:ext cx="1220007" cy="1095796"/>
            <a:chOff x="4044183" y="930773"/>
            <a:chExt cx="806091" cy="730296"/>
          </a:xfrm>
        </p:grpSpPr>
        <p:sp>
          <p:nvSpPr>
            <p:cNvPr id="10" name="Shape 232"/>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33"/>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34"/>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3" name="Shape 23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grpSp>
        <p:nvGrpSpPr>
          <p:cNvPr id="14" name="Shape 241"/>
          <p:cNvGrpSpPr/>
          <p:nvPr/>
        </p:nvGrpSpPr>
        <p:grpSpPr>
          <a:xfrm>
            <a:off x="325016" y="2971800"/>
            <a:ext cx="1218034" cy="1151233"/>
            <a:chOff x="4044175" y="930800"/>
            <a:chExt cx="806099" cy="730199"/>
          </a:xfrm>
        </p:grpSpPr>
        <p:sp>
          <p:nvSpPr>
            <p:cNvPr id="15" name="Shape 242"/>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6" name="Shape 243"/>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7" name="Shape 244"/>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8" name="Shape 24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19" name="Shape 246"/>
          <p:cNvPicPr preferRelativeResize="0"/>
          <p:nvPr/>
        </p:nvPicPr>
        <p:blipFill>
          <a:blip r:embed="rId2">
            <a:alphaModFix/>
          </a:blip>
          <a:stretch>
            <a:fillRect/>
          </a:stretch>
        </p:blipFill>
        <p:spPr>
          <a:xfrm>
            <a:off x="387710" y="3093304"/>
            <a:ext cx="1580884" cy="1718199"/>
          </a:xfrm>
          <a:prstGeom prst="rect">
            <a:avLst/>
          </a:prstGeom>
          <a:noFill/>
          <a:ln>
            <a:noFill/>
          </a:ln>
        </p:spPr>
      </p:pic>
      <p:sp>
        <p:nvSpPr>
          <p:cNvPr id="20" name="Shape 247"/>
          <p:cNvSpPr txBox="1"/>
          <p:nvPr/>
        </p:nvSpPr>
        <p:spPr>
          <a:xfrm>
            <a:off x="395900" y="227683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22" name="Shape 249"/>
          <p:cNvSpPr txBox="1"/>
          <p:nvPr/>
        </p:nvSpPr>
        <p:spPr>
          <a:xfrm>
            <a:off x="2436563" y="2276831"/>
            <a:ext cx="1135312" cy="432599"/>
          </a:xfrm>
          <a:prstGeom prst="rect">
            <a:avLst/>
          </a:prstGeom>
          <a:noFill/>
          <a:ln>
            <a:noFill/>
          </a:ln>
        </p:spPr>
        <p:txBody>
          <a:bodyPr lIns="91425" tIns="91425" rIns="91425" bIns="91425" anchor="t" anchorCtr="0">
            <a:noAutofit/>
          </a:bodyPr>
          <a:lstStyle/>
          <a:p>
            <a:pPr algn="ctr"/>
            <a:r>
              <a:rPr lang="en" u="sng">
                <a:latin typeface="Open Sans"/>
                <a:ea typeface="Open Sans"/>
                <a:cs typeface="Open Sans"/>
                <a:sym typeface="Open Sans"/>
              </a:rPr>
              <a:t>Method</a:t>
            </a:r>
          </a:p>
        </p:txBody>
      </p:sp>
      <p:grpSp>
        <p:nvGrpSpPr>
          <p:cNvPr id="23" name="Shape 250"/>
          <p:cNvGrpSpPr/>
          <p:nvPr/>
        </p:nvGrpSpPr>
        <p:grpSpPr>
          <a:xfrm>
            <a:off x="2282220" y="2893485"/>
            <a:ext cx="1461105" cy="1248962"/>
            <a:chOff x="2006350" y="2235900"/>
            <a:chExt cx="829924" cy="709425"/>
          </a:xfrm>
        </p:grpSpPr>
        <p:sp>
          <p:nvSpPr>
            <p:cNvPr id="24" name="Shape 251"/>
            <p:cNvSpPr/>
            <p:nvPr/>
          </p:nvSpPr>
          <p:spPr>
            <a:xfrm>
              <a:off x="2253075" y="2462250"/>
              <a:ext cx="364199" cy="364199"/>
            </a:xfrm>
            <a:prstGeom prst="ellipse">
              <a:avLst/>
            </a:prstGeom>
            <a:solidFill>
              <a:schemeClr val="lt2"/>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5" name="Shape 252"/>
            <p:cNvSpPr/>
            <p:nvPr/>
          </p:nvSpPr>
          <p:spPr>
            <a:xfrm>
              <a:off x="2006350" y="2235900"/>
              <a:ext cx="218999" cy="218999"/>
            </a:xfrm>
            <a:prstGeom prst="ellipse">
              <a:avLst/>
            </a:prstGeom>
            <a:solidFill>
              <a:srgbClr val="3C8ACA"/>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6" name="Shape 253"/>
            <p:cNvSpPr/>
            <p:nvPr/>
          </p:nvSpPr>
          <p:spPr>
            <a:xfrm>
              <a:off x="2391850" y="2264237"/>
              <a:ext cx="162299" cy="162299"/>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27" name="Shape 254"/>
            <p:cNvSpPr/>
            <p:nvPr/>
          </p:nvSpPr>
          <p:spPr>
            <a:xfrm>
              <a:off x="2657825" y="2412575"/>
              <a:ext cx="162299" cy="162299"/>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28" name="Shape 255"/>
            <p:cNvSpPr/>
            <p:nvPr/>
          </p:nvSpPr>
          <p:spPr>
            <a:xfrm>
              <a:off x="2017468" y="2567425"/>
              <a:ext cx="102899" cy="102899"/>
            </a:xfrm>
            <a:prstGeom prst="ellipse">
              <a:avLst/>
            </a:prstGeom>
            <a:solidFill>
              <a:srgbClr val="9E9E9E"/>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29" name="Shape 256"/>
            <p:cNvSpPr/>
            <p:nvPr/>
          </p:nvSpPr>
          <p:spPr>
            <a:xfrm>
              <a:off x="2617275" y="2713725"/>
              <a:ext cx="218999" cy="218999"/>
            </a:xfrm>
            <a:prstGeom prst="ellipse">
              <a:avLst/>
            </a:prstGeom>
            <a:solidFill>
              <a:srgbClr val="0F243E"/>
            </a:solidFill>
            <a:ln w="9525" cap="flat" cmpd="sng">
              <a:solidFill>
                <a:srgbClr val="3C8ACA"/>
              </a:solidFill>
              <a:prstDash val="solid"/>
              <a:round/>
              <a:headEnd type="none" w="med" len="med"/>
              <a:tailEnd type="none" w="med" len="med"/>
            </a:ln>
          </p:spPr>
          <p:txBody>
            <a:bodyPr lIns="91425" tIns="91425" rIns="91425" bIns="91425" anchor="ctr" anchorCtr="0">
              <a:noAutofit/>
            </a:bodyPr>
            <a:lstStyle/>
            <a:p>
              <a:endParaRPr/>
            </a:p>
          </p:txBody>
        </p:sp>
        <p:sp>
          <p:nvSpPr>
            <p:cNvPr id="30" name="Shape 257"/>
            <p:cNvSpPr/>
            <p:nvPr/>
          </p:nvSpPr>
          <p:spPr>
            <a:xfrm>
              <a:off x="2120385" y="2810325"/>
              <a:ext cx="135000" cy="135000"/>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grpSp>
      <p:sp>
        <p:nvSpPr>
          <p:cNvPr id="31" name="Shape 258"/>
          <p:cNvSpPr txBox="1"/>
          <p:nvPr/>
        </p:nvSpPr>
        <p:spPr>
          <a:xfrm>
            <a:off x="206001" y="4675490"/>
            <a:ext cx="1564199" cy="942000"/>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a:t>
            </a:r>
          </a:p>
        </p:txBody>
      </p:sp>
      <p:sp>
        <p:nvSpPr>
          <p:cNvPr id="32" name="Shape 259"/>
          <p:cNvSpPr txBox="1"/>
          <p:nvPr/>
        </p:nvSpPr>
        <p:spPr>
          <a:xfrm>
            <a:off x="2092313" y="467549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Clustering e.g. K-Means, Hierarchical Clustering etc</a:t>
            </a:r>
          </a:p>
        </p:txBody>
      </p:sp>
      <p:sp>
        <p:nvSpPr>
          <p:cNvPr id="33" name="Shape 260"/>
          <p:cNvSpPr txBox="1"/>
          <p:nvPr/>
        </p:nvSpPr>
        <p:spPr>
          <a:xfrm>
            <a:off x="6911400" y="4675490"/>
            <a:ext cx="2102087" cy="942000"/>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In new data find the customers/observations that most likely are part of a particular cluster.</a:t>
            </a:r>
          </a:p>
        </p:txBody>
      </p:sp>
      <p:sp>
        <p:nvSpPr>
          <p:cNvPr id="34" name="Shape 261"/>
          <p:cNvSpPr txBox="1"/>
          <p:nvPr/>
        </p:nvSpPr>
        <p:spPr>
          <a:xfrm>
            <a:off x="7343775" y="2276832"/>
            <a:ext cx="1479812"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35" name="Shape 262"/>
          <p:cNvSpPr/>
          <p:nvPr/>
        </p:nvSpPr>
        <p:spPr>
          <a:xfrm>
            <a:off x="7882924" y="3398995"/>
            <a:ext cx="306554" cy="294405"/>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37" name="Shape 264"/>
          <p:cNvSpPr txBox="1"/>
          <p:nvPr/>
        </p:nvSpPr>
        <p:spPr>
          <a:xfrm>
            <a:off x="4201801" y="227683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38" name="Shape 265"/>
          <p:cNvSpPr txBox="1"/>
          <p:nvPr/>
        </p:nvSpPr>
        <p:spPr>
          <a:xfrm>
            <a:off x="4201801" y="2748906"/>
            <a:ext cx="2620199" cy="525600"/>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-Find customer segments for specific marketing campaigns.</a:t>
            </a:r>
          </a:p>
        </p:txBody>
      </p:sp>
      <p:sp>
        <p:nvSpPr>
          <p:cNvPr id="39" name="Shape 266"/>
          <p:cNvSpPr txBox="1"/>
          <p:nvPr/>
        </p:nvSpPr>
        <p:spPr>
          <a:xfrm>
            <a:off x="4201801" y="3203743"/>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-Identify locations for cell towers based on population density and area characteristics.</a:t>
            </a:r>
          </a:p>
        </p:txBody>
      </p:sp>
      <p:sp>
        <p:nvSpPr>
          <p:cNvPr id="40" name="Shape 267"/>
          <p:cNvSpPr txBox="1"/>
          <p:nvPr/>
        </p:nvSpPr>
        <p:spPr>
          <a:xfrm>
            <a:off x="4201801" y="3787062"/>
            <a:ext cx="2620199" cy="701699"/>
          </a:xfrm>
          <a:prstGeom prst="rect">
            <a:avLst/>
          </a:prstGeom>
          <a:noFill/>
          <a:ln>
            <a:noFill/>
          </a:ln>
        </p:spPr>
        <p:txBody>
          <a:bodyPr lIns="91425" tIns="91425" rIns="91425" bIns="91425" anchor="ctr" anchorCtr="0">
            <a:noAutofit/>
          </a:bodyPr>
          <a:lstStyle/>
          <a:p>
            <a:r>
              <a:rPr lang="en" sz="1100" b="1">
                <a:solidFill>
                  <a:schemeClr val="dk1"/>
                </a:solidFill>
                <a:latin typeface="Open Sans"/>
                <a:ea typeface="Open Sans"/>
                <a:cs typeface="Open Sans"/>
                <a:sym typeface="Open Sans"/>
              </a:rPr>
              <a:t>Text Analysis</a:t>
            </a:r>
            <a:r>
              <a:rPr lang="en" sz="1100">
                <a:solidFill>
                  <a:schemeClr val="dk1"/>
                </a:solidFill>
                <a:latin typeface="Open Sans"/>
                <a:ea typeface="Open Sans"/>
                <a:cs typeface="Open Sans"/>
                <a:sym typeface="Open Sans"/>
              </a:rPr>
              <a:t>- Topic modeling of articles</a:t>
            </a:r>
          </a:p>
        </p:txBody>
      </p:sp>
      <p:sp>
        <p:nvSpPr>
          <p:cNvPr id="41" name="Shape 268"/>
          <p:cNvSpPr/>
          <p:nvPr/>
        </p:nvSpPr>
        <p:spPr>
          <a:xfrm>
            <a:off x="8082281" y="3636616"/>
            <a:ext cx="452924" cy="434975"/>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42" name="Shape 269"/>
          <p:cNvSpPr/>
          <p:nvPr/>
        </p:nvSpPr>
        <p:spPr>
          <a:xfrm>
            <a:off x="7602393" y="3741422"/>
            <a:ext cx="239717" cy="230217"/>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cxnSp>
        <p:nvCxnSpPr>
          <p:cNvPr id="43" name="Shape 270"/>
          <p:cNvCxnSpPr/>
          <p:nvPr/>
        </p:nvCxnSpPr>
        <p:spPr>
          <a:xfrm>
            <a:off x="334750" y="4499899"/>
            <a:ext cx="8220600" cy="0"/>
          </a:xfrm>
          <a:prstGeom prst="straightConnector1">
            <a:avLst/>
          </a:prstGeom>
          <a:noFill/>
          <a:ln w="9525" cap="flat" cmpd="sng">
            <a:solidFill>
              <a:schemeClr val="dk2"/>
            </a:solidFill>
            <a:prstDash val="solid"/>
            <a:round/>
            <a:headEnd type="none" w="lg" len="lg"/>
            <a:tailEnd type="triangle" w="lg" len="lg"/>
          </a:ln>
        </p:spPr>
      </p:cxnSp>
      <p:sp>
        <p:nvSpPr>
          <p:cNvPr id="44" name="Footer Placeholder 4">
            <a:extLst>
              <a:ext uri="{FF2B5EF4-FFF2-40B4-BE49-F238E27FC236}">
                <a16:creationId xmlns:a16="http://schemas.microsoft.com/office/drawing/2014/main" id="{FDDCA0BC-26A1-ED40-B313-94BD306FF15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4753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2" grpId="0"/>
      <p:bldP spid="33" grpId="0"/>
      <p:bldP spid="34" grpId="0"/>
      <p:bldP spid="35" grpId="0" animBg="1"/>
      <p:bldP spid="37" grpId="0"/>
      <p:bldP spid="38" grpId="0"/>
      <p:bldP spid="39" grpId="0"/>
      <p:bldP spid="40" grpId="0"/>
      <p:bldP spid="41" grpId="0" animBg="1"/>
      <p:bldP spid="4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should we offer customers that bought the corn dog?</a:t>
            </a:r>
          </a:p>
          <a:p>
            <a:pPr algn="ctr"/>
            <a:r>
              <a:rPr lang="en-US" sz="1200" dirty="0"/>
              <a:t>(There is not really a distinct outcome, only observed data similar to the unsupervised example.  Should we offer additional dogs, condiments, orange soda, red wine, steak etc.  Among all choices, how are items associated based on purchase history?)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b="1" dirty="0">
                <a:solidFill>
                  <a:schemeClr val="accent6"/>
                </a:solidFill>
              </a:rPr>
              <a:t>Associative System</a:t>
            </a:r>
          </a:p>
          <a:p>
            <a:pPr marL="285750" indent="-285750">
              <a:buFont typeface="Arial" panose="020B0604020202020204" pitchFamily="34" charset="0"/>
              <a:buChar char="•"/>
            </a:pPr>
            <a:endParaRPr lang="en-US" dirty="0"/>
          </a:p>
        </p:txBody>
      </p:sp>
      <p:sp>
        <p:nvSpPr>
          <p:cNvPr id="10" name="Footer Placeholder 4">
            <a:extLst>
              <a:ext uri="{FF2B5EF4-FFF2-40B4-BE49-F238E27FC236}">
                <a16:creationId xmlns:a16="http://schemas.microsoft.com/office/drawing/2014/main" id="{D6529D40-A3DD-E541-9CBA-BB1B7682567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493231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Data Mining in this course </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class we explore basic analytics, some business intelligence and ML methods in an effort to bring quantitative judgment to bear on business decisions.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2505" y="1748589"/>
            <a:ext cx="8726907" cy="1754326"/>
          </a:xfrm>
          <a:prstGeom prst="rect">
            <a:avLst/>
          </a:prstGeom>
          <a:noFill/>
        </p:spPr>
        <p:txBody>
          <a:bodyPr wrap="square" rtlCol="0">
            <a:spAutoFit/>
          </a:bodyPr>
          <a:lstStyle/>
          <a:p>
            <a:pPr marL="112713" indent="-112713">
              <a:buFont typeface="Arial" panose="020B0604020202020204" pitchFamily="34" charset="0"/>
              <a:buChar char="•"/>
            </a:pPr>
            <a:r>
              <a:rPr lang="en-US" b="1" dirty="0"/>
              <a:t>Business Analytics </a:t>
            </a:r>
            <a:r>
              <a:rPr lang="en-US" dirty="0"/>
              <a:t>– analyzing historical business data with basic math, SME rules, tallies, tables, summary statistics </a:t>
            </a:r>
            <a:r>
              <a:rPr lang="en-US" dirty="0" err="1"/>
              <a:t>etc</a:t>
            </a:r>
            <a:endParaRPr lang="en-US" dirty="0"/>
          </a:p>
          <a:p>
            <a:pPr marL="112713" indent="-112713">
              <a:buFont typeface="Arial" panose="020B0604020202020204" pitchFamily="34" charset="0"/>
              <a:buChar char="•"/>
            </a:pPr>
            <a:r>
              <a:rPr lang="en-US" b="1" dirty="0"/>
              <a:t>Business Intelligence</a:t>
            </a:r>
            <a:r>
              <a:rPr lang="en-US" dirty="0"/>
              <a:t> – what has happened or is happening that can help current business decisions, often done with visuals, </a:t>
            </a:r>
            <a:r>
              <a:rPr lang="en-US" dirty="0" err="1"/>
              <a:t>powerpoint</a:t>
            </a:r>
            <a:r>
              <a:rPr lang="en-US" dirty="0"/>
              <a:t>, dashboards i.e. tableau</a:t>
            </a:r>
          </a:p>
          <a:p>
            <a:pPr marL="112713" indent="-112713">
              <a:buFont typeface="Arial" panose="020B0604020202020204" pitchFamily="34" charset="0"/>
              <a:buChar char="•"/>
            </a:pPr>
            <a:r>
              <a:rPr lang="en-US" b="1" dirty="0"/>
              <a:t>Data Mining</a:t>
            </a:r>
            <a:r>
              <a:rPr lang="en-US" dirty="0"/>
              <a:t> – includes machine learning (ML) &amp; data science; applies more sophisticated methods to understand and predict business outcomes.</a:t>
            </a:r>
          </a:p>
        </p:txBody>
      </p:sp>
      <p:sp>
        <p:nvSpPr>
          <p:cNvPr id="9" name="Footer Placeholder 4">
            <a:extLst>
              <a:ext uri="{FF2B5EF4-FFF2-40B4-BE49-F238E27FC236}">
                <a16:creationId xmlns:a16="http://schemas.microsoft.com/office/drawing/2014/main" id="{74272BC0-2B1E-6E46-8671-60EB17E5BA2E}"/>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66837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Will the Mystics (pro basketball team) win the game?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3074" name="Picture 2" descr="Washington Mystics - Wikipedia">
            <a:extLst>
              <a:ext uri="{FF2B5EF4-FFF2-40B4-BE49-F238E27FC236}">
                <a16:creationId xmlns:a16="http://schemas.microsoft.com/office/drawing/2014/main" id="{3E28FB1B-6011-A948-9DD6-0C915ABD7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961" y="2931457"/>
            <a:ext cx="2493421" cy="212750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F43B6E1-0A78-BA41-9D43-D57319E18788}"/>
              </a:ext>
            </a:extLst>
          </p:cNvPr>
          <p:cNvSpPr/>
          <p:nvPr/>
        </p:nvSpPr>
        <p:spPr>
          <a:xfrm>
            <a:off x="5654565" y="5278055"/>
            <a:ext cx="2280213"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Classification</a:t>
            </a:r>
          </a:p>
        </p:txBody>
      </p:sp>
      <p:sp>
        <p:nvSpPr>
          <p:cNvPr id="12" name="Footer Placeholder 4">
            <a:extLst>
              <a:ext uri="{FF2B5EF4-FFF2-40B4-BE49-F238E27FC236}">
                <a16:creationId xmlns:a16="http://schemas.microsoft.com/office/drawing/2014/main" id="{D8D19C53-EE4A-FD48-8F0F-26F18F1A0EDB}"/>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0261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did same stores sales change year over year?</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2050" name="Picture 2" descr="Image result for sa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6154" y="3099842"/>
            <a:ext cx="4397864" cy="234552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DAD58E0-1625-7B47-B2ED-947BEF6E4749}"/>
              </a:ext>
            </a:extLst>
          </p:cNvPr>
          <p:cNvSpPr/>
          <p:nvPr/>
        </p:nvSpPr>
        <p:spPr>
          <a:xfrm>
            <a:off x="5654565" y="5497975"/>
            <a:ext cx="2280213"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Descriptive or Retrospective</a:t>
            </a:r>
          </a:p>
        </p:txBody>
      </p:sp>
      <p:sp>
        <p:nvSpPr>
          <p:cNvPr id="12" name="Footer Placeholder 4">
            <a:extLst>
              <a:ext uri="{FF2B5EF4-FFF2-40B4-BE49-F238E27FC236}">
                <a16:creationId xmlns:a16="http://schemas.microsoft.com/office/drawing/2014/main" id="{2A3C9166-9ED3-C945-B2FF-9763FED2BC0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8588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should we place next to the cheese in the grocery cooler?</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3074" name="Picture 2" descr="Image result for chees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880" y="2831489"/>
            <a:ext cx="2737582" cy="29932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E01E582-1061-3B4B-AB0C-BEFB0EAF66B8}"/>
              </a:ext>
            </a:extLst>
          </p:cNvPr>
          <p:cNvSpPr/>
          <p:nvPr/>
        </p:nvSpPr>
        <p:spPr>
          <a:xfrm>
            <a:off x="5654565" y="5845216"/>
            <a:ext cx="2280213" cy="381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t>
            </a:r>
          </a:p>
        </p:txBody>
      </p:sp>
      <p:sp>
        <p:nvSpPr>
          <p:cNvPr id="12" name="Footer Placeholder 4">
            <a:extLst>
              <a:ext uri="{FF2B5EF4-FFF2-40B4-BE49-F238E27FC236}">
                <a16:creationId xmlns:a16="http://schemas.microsoft.com/office/drawing/2014/main" id="{3CB4C234-4899-D748-A561-75D30A9C2570}"/>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1484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patients should we expect in the urgent care tomorrow?</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4098" name="Picture 2" descr="Image result for urgent car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102" y="2720974"/>
            <a:ext cx="2991139" cy="297644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D0B6B43-15E6-8142-A180-46419B412F3C}"/>
              </a:ext>
            </a:extLst>
          </p:cNvPr>
          <p:cNvSpPr/>
          <p:nvPr/>
        </p:nvSpPr>
        <p:spPr>
          <a:xfrm>
            <a:off x="5535758" y="5752619"/>
            <a:ext cx="2517826"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Predictive | Continuous or Forecasting</a:t>
            </a:r>
          </a:p>
        </p:txBody>
      </p:sp>
    </p:spTree>
    <p:extLst>
      <p:ext uri="{BB962C8B-B14F-4D97-AF65-F5344CB8AC3E}">
        <p14:creationId xmlns:p14="http://schemas.microsoft.com/office/powerpoint/2010/main" val="136480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runs will the Chennai </a:t>
            </a:r>
            <a:r>
              <a:rPr lang="en-US" dirty="0" err="1"/>
              <a:t>SuperKings</a:t>
            </a:r>
            <a:r>
              <a:rPr lang="en-US" dirty="0"/>
              <a:t> make?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5122" name="Picture 2" descr="Image result for chennai super kin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1382" y="2760785"/>
            <a:ext cx="3266579" cy="26976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DF6D16-A24C-FB47-AC3C-E7127E9E679B}"/>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Continuous</a:t>
            </a:r>
          </a:p>
        </p:txBody>
      </p:sp>
      <p:sp>
        <p:nvSpPr>
          <p:cNvPr id="12" name="Footer Placeholder 4">
            <a:extLst>
              <a:ext uri="{FF2B5EF4-FFF2-40B4-BE49-F238E27FC236}">
                <a16:creationId xmlns:a16="http://schemas.microsoft.com/office/drawing/2014/main" id="{E51E6979-3FF9-2C42-B7F7-026A84E031B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51741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are our customer personas and how are they similar by account attribute?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6146" name="Picture 2" descr="Image result for customer me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9706" y="2966485"/>
            <a:ext cx="3029931" cy="231789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B6F969A-2AC8-1B44-A7BB-833A6536DF94}"/>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Unsupervised</a:t>
            </a:r>
          </a:p>
        </p:txBody>
      </p:sp>
      <p:sp>
        <p:nvSpPr>
          <p:cNvPr id="12" name="Footer Placeholder 4">
            <a:extLst>
              <a:ext uri="{FF2B5EF4-FFF2-40B4-BE49-F238E27FC236}">
                <a16:creationId xmlns:a16="http://schemas.microsoft.com/office/drawing/2014/main" id="{1A8D7CCA-74CF-BF49-A7D5-261A0D6466C4}"/>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19453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fish did each vessel catch yesterday?</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7170" name="Picture 2" descr="Image result for fish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086" y="2902042"/>
            <a:ext cx="3621171" cy="239009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411DF2A-5E31-D747-A1AF-92E9D4BFF117}"/>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Retrospective/Descriptive</a:t>
            </a:r>
          </a:p>
        </p:txBody>
      </p:sp>
      <p:sp>
        <p:nvSpPr>
          <p:cNvPr id="12" name="Footer Placeholder 4">
            <a:extLst>
              <a:ext uri="{FF2B5EF4-FFF2-40B4-BE49-F238E27FC236}">
                <a16:creationId xmlns:a16="http://schemas.microsoft.com/office/drawing/2014/main" id="{0A1AD037-CB50-4E4B-AB82-BB1B2B8A916B}"/>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2712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Quiz!</a:t>
            </a:r>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6" name="Shape 325"/>
          <p:cNvSpPr txBox="1">
            <a:spLocks/>
          </p:cNvSpPr>
          <p:nvPr/>
        </p:nvSpPr>
        <p:spPr>
          <a:xfrm>
            <a:off x="499051" y="1538700"/>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None/>
            </a:pPr>
            <a:r>
              <a:rPr lang="en" dirty="0"/>
              <a:t>Is there a target variable in unsupervised learning?</a:t>
            </a:r>
          </a:p>
        </p:txBody>
      </p:sp>
      <p:sp>
        <p:nvSpPr>
          <p:cNvPr id="7" name="Shape 328"/>
          <p:cNvSpPr txBox="1"/>
          <p:nvPr/>
        </p:nvSpPr>
        <p:spPr>
          <a:xfrm>
            <a:off x="441900" y="2697550"/>
            <a:ext cx="8222100" cy="518100"/>
          </a:xfrm>
          <a:prstGeom prst="rect">
            <a:avLst/>
          </a:prstGeom>
          <a:noFill/>
          <a:ln>
            <a:noFill/>
          </a:ln>
        </p:spPr>
        <p:txBody>
          <a:bodyPr lIns="91425" tIns="91425" rIns="91425" bIns="91425" anchor="ctr" anchorCtr="0">
            <a:noAutofit/>
          </a:bodyPr>
          <a:lstStyle/>
          <a:p>
            <a:r>
              <a:rPr lang="en" dirty="0">
                <a:latin typeface="Open Sans"/>
                <a:ea typeface="Open Sans"/>
                <a:cs typeface="Open Sans"/>
                <a:sym typeface="Open Sans"/>
              </a:rPr>
              <a:t>True or False? Data Science is defined as the study of information with the goal of extracting  meaningful insights and creating actionable recommendations.</a:t>
            </a:r>
          </a:p>
        </p:txBody>
      </p:sp>
      <p:sp>
        <p:nvSpPr>
          <p:cNvPr id="8" name="Shape 329"/>
          <p:cNvSpPr txBox="1">
            <a:spLocks/>
          </p:cNvSpPr>
          <p:nvPr/>
        </p:nvSpPr>
        <p:spPr>
          <a:xfrm>
            <a:off x="441901" y="3439775"/>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a:t>Data scientists need what type of skills?</a:t>
            </a:r>
          </a:p>
        </p:txBody>
      </p:sp>
      <p:sp>
        <p:nvSpPr>
          <p:cNvPr id="9" name="Shape 330"/>
          <p:cNvSpPr txBox="1">
            <a:spLocks/>
          </p:cNvSpPr>
          <p:nvPr/>
        </p:nvSpPr>
        <p:spPr>
          <a:xfrm>
            <a:off x="441901" y="4055701"/>
            <a:ext cx="8149799" cy="590399"/>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a:t>What is an example of a supervised learning business question?  </a:t>
            </a:r>
          </a:p>
          <a:p>
            <a:pPr>
              <a:spcBef>
                <a:spcPts val="0"/>
              </a:spcBef>
              <a:buFont typeface="Arial" panose="020B0604020202020204" pitchFamily="34" charset="0"/>
              <a:buNone/>
            </a:pPr>
            <a:r>
              <a:rPr lang="en" dirty="0"/>
              <a:t>	Name three data attributes would you need for that example.</a:t>
            </a:r>
          </a:p>
        </p:txBody>
      </p:sp>
      <p:sp>
        <p:nvSpPr>
          <p:cNvPr id="10" name="Footer Placeholder 4">
            <a:extLst>
              <a:ext uri="{FF2B5EF4-FFF2-40B4-BE49-F238E27FC236}">
                <a16:creationId xmlns:a16="http://schemas.microsoft.com/office/drawing/2014/main" id="{FC5579CC-372B-9347-A93F-826EC220ED1B}"/>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03014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09469500"/>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Core Concepts in Data Mining</a:t>
                      </a:r>
                    </a:p>
                  </a:txBody>
                  <a:tcPr/>
                </a:tc>
                <a:extLst>
                  <a:ext uri="{0D108BD9-81ED-4DB2-BD59-A6C34878D82A}">
                    <a16:rowId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More R learning &amp; EDA</a:t>
                      </a:r>
                    </a:p>
                  </a:txBody>
                  <a:tcPr/>
                </a:tc>
                <a:extLst>
                  <a:ext uri="{0D108BD9-81ED-4DB2-BD59-A6C34878D82A}">
                    <a16:rowId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1/30/24</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38</a:t>
            </a:fld>
            <a:endParaRPr lang="en-US"/>
          </a:p>
        </p:txBody>
      </p:sp>
      <p:sp>
        <p:nvSpPr>
          <p:cNvPr id="8" name="Footer Placeholder 4">
            <a:extLst>
              <a:ext uri="{FF2B5EF4-FFF2-40B4-BE49-F238E27FC236}">
                <a16:creationId xmlns:a16="http://schemas.microsoft.com/office/drawing/2014/main" id="{D9CEEE6C-8E0E-8948-A8BE-4C5C57B2A9D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36402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6" name="TextBox 5"/>
          <p:cNvSpPr txBox="1"/>
          <p:nvPr/>
        </p:nvSpPr>
        <p:spPr>
          <a:xfrm>
            <a:off x="573206" y="1145888"/>
            <a:ext cx="5000471" cy="1077218"/>
          </a:xfrm>
          <a:prstGeom prst="rect">
            <a:avLst/>
          </a:prstGeom>
          <a:noFill/>
        </p:spPr>
        <p:txBody>
          <a:bodyPr wrap="none" rtlCol="0">
            <a:spAutoFit/>
          </a:bodyPr>
          <a:lstStyle/>
          <a:p>
            <a:r>
              <a:rPr lang="en-US" sz="3200" dirty="0"/>
              <a:t>Open:</a:t>
            </a:r>
          </a:p>
          <a:p>
            <a:r>
              <a:rPr lang="en-US" sz="3200" dirty="0" err="1"/>
              <a:t>A_Functions_basicEDA_Viz.R</a:t>
            </a:r>
            <a:endParaRPr lang="en-US" sz="3200" dirty="0"/>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the script, get familiar with libraries, reading data, functions applied to objects &amp; making visuals.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800" y="2373924"/>
            <a:ext cx="1474571" cy="2585323"/>
          </a:xfrm>
          <a:prstGeom prst="rect">
            <a:avLst/>
          </a:prstGeom>
          <a:noFill/>
        </p:spPr>
        <p:txBody>
          <a:bodyPr wrap="none" rtlCol="0">
            <a:spAutoFit/>
          </a:bodyPr>
          <a:lstStyle/>
          <a:p>
            <a:pPr marL="285750" indent="-285750">
              <a:buFont typeface="Arial" panose="020B0604020202020204" pitchFamily="34" charset="0"/>
              <a:buChar char="•"/>
            </a:pPr>
            <a:r>
              <a:rPr lang="en-US" dirty="0"/>
              <a:t>read.csv</a:t>
            </a:r>
          </a:p>
          <a:p>
            <a:pPr marL="285750" indent="-285750">
              <a:buFont typeface="Arial" panose="020B0604020202020204" pitchFamily="34" charset="0"/>
              <a:buChar char="•"/>
            </a:pPr>
            <a:r>
              <a:rPr lang="en-US" dirty="0"/>
              <a:t>dim()</a:t>
            </a:r>
          </a:p>
          <a:p>
            <a:pPr marL="285750" indent="-285750">
              <a:buFont typeface="Arial" panose="020B0604020202020204" pitchFamily="34" charset="0"/>
              <a:buChar char="•"/>
            </a:pPr>
            <a:r>
              <a:rPr lang="en-US" dirty="0"/>
              <a:t>table()</a:t>
            </a:r>
          </a:p>
          <a:p>
            <a:pPr marL="285750" indent="-285750">
              <a:buFont typeface="Arial" panose="020B0604020202020204" pitchFamily="34" charset="0"/>
              <a:buChar char="•"/>
            </a:pPr>
            <a:r>
              <a:rPr lang="en-US" dirty="0"/>
              <a:t>indexing</a:t>
            </a:r>
          </a:p>
          <a:p>
            <a:pPr marL="285750" indent="-285750">
              <a:buFont typeface="Arial" panose="020B0604020202020204" pitchFamily="34" charset="0"/>
              <a:buChar char="•"/>
            </a:pPr>
            <a:r>
              <a:rPr lang="en-US" dirty="0"/>
              <a:t>subset()</a:t>
            </a:r>
          </a:p>
          <a:p>
            <a:pPr marL="285750" indent="-285750">
              <a:buFont typeface="Arial" panose="020B0604020202020204" pitchFamily="34" charset="0"/>
              <a:buChar char="•"/>
            </a:pPr>
            <a:r>
              <a:rPr lang="en-US" dirty="0"/>
              <a:t>sample()</a:t>
            </a:r>
          </a:p>
          <a:p>
            <a:pPr marL="285750" indent="-285750">
              <a:buFont typeface="Arial" panose="020B0604020202020204" pitchFamily="34" charset="0"/>
              <a:buChar char="•"/>
            </a:pPr>
            <a:r>
              <a:rPr lang="en-US" dirty="0" err="1"/>
              <a:t>as.matrix</a:t>
            </a:r>
            <a:r>
              <a:rPr lang="en-US" dirty="0"/>
              <a:t>()</a:t>
            </a:r>
          </a:p>
          <a:p>
            <a:pPr marL="285750" indent="-285750">
              <a:buFont typeface="Arial" panose="020B0604020202020204" pitchFamily="34" charset="0"/>
              <a:buChar char="•"/>
            </a:pPr>
            <a:r>
              <a:rPr lang="en-US" dirty="0" err="1"/>
              <a:t>barplot</a:t>
            </a:r>
            <a:r>
              <a:rPr lang="en-US" dirty="0"/>
              <a:t>()</a:t>
            </a:r>
          </a:p>
          <a:p>
            <a:pPr marL="285750" indent="-285750">
              <a:buFont typeface="Arial" panose="020B0604020202020204" pitchFamily="34" charset="0"/>
              <a:buChar char="•"/>
            </a:pPr>
            <a:r>
              <a:rPr lang="en-US" dirty="0" err="1"/>
              <a:t>ggplot</a:t>
            </a:r>
            <a:r>
              <a:rPr lang="en-US" dirty="0"/>
              <a:t>()</a:t>
            </a:r>
          </a:p>
        </p:txBody>
      </p:sp>
      <p:sp>
        <p:nvSpPr>
          <p:cNvPr id="10" name="Footer Placeholder 4">
            <a:extLst>
              <a:ext uri="{FF2B5EF4-FFF2-40B4-BE49-F238E27FC236}">
                <a16:creationId xmlns:a16="http://schemas.microsoft.com/office/drawing/2014/main" id="{684023C1-6829-FC49-90A1-CC4275D6CE9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829511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cxnSp>
        <p:nvCxnSpPr>
          <p:cNvPr id="8" name="Straight Connector 7"/>
          <p:cNvCxnSpPr>
            <a:cxnSpLocks/>
          </p:cNvCxnSpPr>
          <p:nvPr/>
        </p:nvCxnSpPr>
        <p:spPr>
          <a:xfrm flipV="1">
            <a:off x="6124194" y="1852800"/>
            <a:ext cx="0" cy="3550175"/>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9" name="Google Shape;593;p75">
            <a:extLst>
              <a:ext uri="{FF2B5EF4-FFF2-40B4-BE49-F238E27FC236}">
                <a16:creationId xmlns:a16="http://schemas.microsoft.com/office/drawing/2014/main" id="{ADF3A57E-380F-F34D-9136-8D06E329AE64}"/>
              </a:ext>
            </a:extLst>
          </p:cNvPr>
          <p:cNvPicPr preferRelativeResize="0"/>
          <p:nvPr/>
        </p:nvPicPr>
        <p:blipFill>
          <a:blip r:embed="rId3">
            <a:alphaModFix/>
          </a:blip>
          <a:stretch>
            <a:fillRect/>
          </a:stretch>
        </p:blipFill>
        <p:spPr>
          <a:xfrm>
            <a:off x="7240575" y="1852800"/>
            <a:ext cx="1218000" cy="1218000"/>
          </a:xfrm>
          <a:prstGeom prst="ellipse">
            <a:avLst/>
          </a:prstGeom>
          <a:noFill/>
          <a:ln>
            <a:noFill/>
          </a:ln>
        </p:spPr>
      </p:pic>
      <p:sp>
        <p:nvSpPr>
          <p:cNvPr id="11" name="Google Shape;595;p75">
            <a:extLst>
              <a:ext uri="{FF2B5EF4-FFF2-40B4-BE49-F238E27FC236}">
                <a16:creationId xmlns:a16="http://schemas.microsoft.com/office/drawing/2014/main" id="{9AC14319-727D-1142-B1EC-7C606B3CF260}"/>
              </a:ext>
            </a:extLst>
          </p:cNvPr>
          <p:cNvSpPr txBox="1"/>
          <p:nvPr/>
        </p:nvSpPr>
        <p:spPr>
          <a:xfrm>
            <a:off x="6349575" y="3207625"/>
            <a:ext cx="3000000" cy="539400"/>
          </a:xfrm>
          <a:prstGeom prst="rect">
            <a:avLst/>
          </a:prstGeom>
          <a:noFill/>
          <a:ln>
            <a:noFill/>
          </a:ln>
        </p:spPr>
        <p:txBody>
          <a:bodyPr spcFirstLastPara="1" wrap="square" lIns="91425" tIns="91425" rIns="91425" bIns="91425" anchor="t" anchorCtr="0">
            <a:noAutofit/>
          </a:bodyPr>
          <a:lstStyle/>
          <a:p>
            <a:pPr marL="115887" algn="ctr">
              <a:lnSpc>
                <a:spcPct val="110000"/>
              </a:lnSpc>
            </a:pPr>
            <a:r>
              <a:rPr lang="en">
                <a:latin typeface="Roboto Light"/>
                <a:ea typeface="Roboto Light"/>
                <a:cs typeface="Roboto Light"/>
                <a:sym typeface="Roboto Light"/>
              </a:rPr>
              <a:t>Loretta Ibanez, Ph.D.</a:t>
            </a:r>
            <a:br>
              <a:rPr lang="en" sz="1200">
                <a:latin typeface="Roboto Light"/>
                <a:ea typeface="Roboto Light"/>
                <a:cs typeface="Roboto Light"/>
                <a:sym typeface="Roboto Light"/>
              </a:rPr>
            </a:br>
            <a:r>
              <a:rPr lang="en" sz="900">
                <a:latin typeface="Roboto Medium"/>
                <a:ea typeface="Roboto Medium"/>
                <a:cs typeface="Roboto Medium"/>
                <a:sym typeface="Roboto Medium"/>
              </a:rPr>
              <a:t>Innovation Senior Director</a:t>
            </a:r>
            <a:endParaRPr sz="900">
              <a:latin typeface="Roboto Medium"/>
              <a:ea typeface="Roboto Medium"/>
              <a:cs typeface="Roboto Medium"/>
              <a:sym typeface="Roboto Medium"/>
            </a:endParaRPr>
          </a:p>
        </p:txBody>
      </p:sp>
      <p:pic>
        <p:nvPicPr>
          <p:cNvPr id="12" name="Google Shape;596;p75">
            <a:extLst>
              <a:ext uri="{FF2B5EF4-FFF2-40B4-BE49-F238E27FC236}">
                <a16:creationId xmlns:a16="http://schemas.microsoft.com/office/drawing/2014/main" id="{68C7265F-E64A-3845-B953-1DE838497F7F}"/>
              </a:ext>
            </a:extLst>
          </p:cNvPr>
          <p:cNvPicPr preferRelativeResize="0"/>
          <p:nvPr/>
        </p:nvPicPr>
        <p:blipFill>
          <a:blip r:embed="rId4">
            <a:alphaModFix/>
          </a:blip>
          <a:stretch>
            <a:fillRect/>
          </a:stretch>
        </p:blipFill>
        <p:spPr>
          <a:xfrm>
            <a:off x="7139639" y="4196359"/>
            <a:ext cx="1419867" cy="504050"/>
          </a:xfrm>
          <a:prstGeom prst="rect">
            <a:avLst/>
          </a:prstGeom>
          <a:noFill/>
          <a:ln>
            <a:noFill/>
          </a:ln>
        </p:spPr>
      </p:pic>
      <p:sp>
        <p:nvSpPr>
          <p:cNvPr id="13" name="Google Shape;592;p75">
            <a:extLst>
              <a:ext uri="{FF2B5EF4-FFF2-40B4-BE49-F238E27FC236}">
                <a16:creationId xmlns:a16="http://schemas.microsoft.com/office/drawing/2014/main" id="{3C452B83-3FFC-A445-9504-E0D941216EEB}"/>
              </a:ext>
            </a:extLst>
          </p:cNvPr>
          <p:cNvSpPr txBox="1"/>
          <p:nvPr/>
        </p:nvSpPr>
        <p:spPr>
          <a:xfrm>
            <a:off x="362550" y="1700400"/>
            <a:ext cx="5447100" cy="3000000"/>
          </a:xfrm>
          <a:prstGeom prst="rect">
            <a:avLst/>
          </a:prstGeom>
          <a:noFill/>
          <a:ln>
            <a:noFill/>
          </a:ln>
        </p:spPr>
        <p:txBody>
          <a:bodyPr spcFirstLastPara="1" wrap="square" lIns="91425" tIns="91425" rIns="91425" bIns="91425" anchor="ctr" anchorCtr="0">
            <a:noAutofit/>
          </a:bodyPr>
          <a:lstStyle/>
          <a:p>
            <a:r>
              <a:rPr lang="en" sz="2050" i="1" dirty="0">
                <a:solidFill>
                  <a:srgbClr val="222222"/>
                </a:solidFill>
              </a:rPr>
              <a:t>"Where a human-being has to make a </a:t>
            </a:r>
            <a:r>
              <a:rPr lang="en" sz="2450" b="1" i="1" dirty="0">
                <a:solidFill>
                  <a:schemeClr val="accent1"/>
                </a:solidFill>
              </a:rPr>
              <a:t>judgement call or decision</a:t>
            </a:r>
            <a:r>
              <a:rPr lang="en" sz="2050" i="1" dirty="0">
                <a:solidFill>
                  <a:srgbClr val="222222"/>
                </a:solidFill>
              </a:rPr>
              <a:t> about something, where there is a </a:t>
            </a:r>
            <a:r>
              <a:rPr lang="en" sz="2450" b="1" i="1" dirty="0">
                <a:solidFill>
                  <a:schemeClr val="accent1"/>
                </a:solidFill>
              </a:rPr>
              <a:t>long history of that type of decision being made</a:t>
            </a:r>
            <a:r>
              <a:rPr lang="en" sz="2450" i="1" dirty="0">
                <a:solidFill>
                  <a:schemeClr val="accent1"/>
                </a:solidFill>
              </a:rPr>
              <a:t>, </a:t>
            </a:r>
            <a:r>
              <a:rPr lang="en" sz="2450" b="1" i="1" dirty="0">
                <a:solidFill>
                  <a:schemeClr val="accent1"/>
                </a:solidFill>
              </a:rPr>
              <a:t>is an opportunity</a:t>
            </a:r>
            <a:r>
              <a:rPr lang="en" sz="2050" i="1" dirty="0">
                <a:solidFill>
                  <a:srgbClr val="222222"/>
                </a:solidFill>
              </a:rPr>
              <a:t> to look at to see if</a:t>
            </a:r>
            <a:r>
              <a:rPr lang="en" sz="2450" b="1" i="1" dirty="0">
                <a:solidFill>
                  <a:schemeClr val="accent1"/>
                </a:solidFill>
              </a:rPr>
              <a:t> you can apply artificial intelligence</a:t>
            </a:r>
            <a:r>
              <a:rPr lang="en" sz="2050" i="1" dirty="0">
                <a:solidFill>
                  <a:srgbClr val="222222"/>
                </a:solidFill>
              </a:rPr>
              <a:t>.” </a:t>
            </a:r>
            <a:endParaRPr sz="1300" i="1" dirty="0"/>
          </a:p>
        </p:txBody>
      </p:sp>
      <p:sp>
        <p:nvSpPr>
          <p:cNvPr id="16" name="Footer Placeholder 4">
            <a:extLst>
              <a:ext uri="{FF2B5EF4-FFF2-40B4-BE49-F238E27FC236}">
                <a16:creationId xmlns:a16="http://schemas.microsoft.com/office/drawing/2014/main" id="{E7108984-BC7D-BF41-9A5D-97660BD6F06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438948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What is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6" name="Rectangle 5"/>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ggplot</a:t>
            </a:r>
            <a:r>
              <a:rPr lang="en-US" dirty="0"/>
              <a:t> is a “grammar of graphics” package.  It works by adding layers with an “+” to construct a visual</a:t>
            </a:r>
            <a:r>
              <a:rPr lang="en-US" dirty="0">
                <a:solidFill>
                  <a:schemeClr val="bg1"/>
                </a:solidFill>
              </a:rPr>
              <a:t>. </a:t>
            </a:r>
            <a:r>
              <a:rPr lang="en-US" dirty="0"/>
              <a:t> </a:t>
            </a:r>
          </a:p>
        </p:txBody>
      </p:sp>
      <p:cxnSp>
        <p:nvCxnSpPr>
          <p:cNvPr id="7" name="Straight Connector 6"/>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first layer is to define a </a:t>
            </a:r>
            <a:r>
              <a:rPr lang="en-US" sz="1600" dirty="0" err="1"/>
              <a:t>ggplot</a:t>
            </a:r>
            <a:r>
              <a:rPr lang="en-US" sz="1600" dirty="0"/>
              <a:t>, with </a:t>
            </a:r>
            <a:r>
              <a:rPr lang="en-US" sz="1600" dirty="0" err="1"/>
              <a:t>screenTime</a:t>
            </a:r>
            <a:r>
              <a:rPr lang="en-US" sz="1600" dirty="0"/>
              <a:t> as the data.  The aesthetics (</a:t>
            </a:r>
            <a:r>
              <a:rPr lang="en-US" sz="1600" dirty="0" err="1"/>
              <a:t>aes</a:t>
            </a:r>
            <a:r>
              <a:rPr lang="en-US" sz="1600" dirty="0"/>
              <a:t>) define that information should be colored by each character.  However, there is no other information at this point.</a:t>
            </a:r>
          </a:p>
        </p:txBody>
      </p:sp>
      <p:pic>
        <p:nvPicPr>
          <p:cNvPr id="12" name="Picture 11"/>
          <p:cNvPicPr>
            <a:picLocks noChangeAspect="1"/>
          </p:cNvPicPr>
          <p:nvPr/>
        </p:nvPicPr>
        <p:blipFill>
          <a:blip r:embed="rId3"/>
          <a:stretch>
            <a:fillRect/>
          </a:stretch>
        </p:blipFill>
        <p:spPr>
          <a:xfrm>
            <a:off x="2408313" y="2498215"/>
            <a:ext cx="4064677" cy="2891932"/>
          </a:xfrm>
          <a:prstGeom prst="rect">
            <a:avLst/>
          </a:prstGeom>
          <a:ln>
            <a:solidFill>
              <a:schemeClr val="tx1"/>
            </a:solidFill>
          </a:ln>
        </p:spPr>
      </p:pic>
      <p:sp>
        <p:nvSpPr>
          <p:cNvPr id="14" name="Rectangle 13"/>
          <p:cNvSpPr/>
          <p:nvPr/>
        </p:nvSpPr>
        <p:spPr>
          <a:xfrm>
            <a:off x="1" y="1838553"/>
            <a:ext cx="9144000" cy="261610"/>
          </a:xfrm>
          <a:prstGeom prst="rect">
            <a:avLst/>
          </a:prstGeom>
        </p:spPr>
        <p:txBody>
          <a:bodyPr wrap="square">
            <a:spAutoFit/>
          </a:bodyPr>
          <a:lstStyle/>
          <a:p>
            <a:r>
              <a:rPr lang="en-US" sz="1100" dirty="0" err="1">
                <a:solidFill>
                  <a:schemeClr val="accent6"/>
                </a:solidFill>
                <a:latin typeface="Consolas" panose="020B0609020204030204" pitchFamily="49" charset="0"/>
                <a:cs typeface="Consolas" panose="020B0609020204030204" pitchFamily="49" charset="0"/>
              </a:rPr>
              <a:t>ggplot</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a:t>
            </a:r>
            <a:r>
              <a:rPr lang="en-US" sz="1100" dirty="0">
                <a:solidFill>
                  <a:schemeClr val="accent6"/>
                </a:solidFill>
                <a:latin typeface="Consolas" panose="020B0609020204030204" pitchFamily="49" charset="0"/>
                <a:cs typeface="Consolas" panose="020B0609020204030204" pitchFamily="49" charset="0"/>
              </a:rPr>
              <a:t>, </a:t>
            </a:r>
            <a:r>
              <a:rPr lang="en-US" sz="1100" dirty="0" err="1">
                <a:solidFill>
                  <a:schemeClr val="accent6"/>
                </a:solidFill>
                <a:latin typeface="Consolas" panose="020B0609020204030204" pitchFamily="49" charset="0"/>
                <a:cs typeface="Consolas" panose="020B0609020204030204" pitchFamily="49" charset="0"/>
              </a:rPr>
              <a:t>aes</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colour</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screenTime$character</a:t>
            </a:r>
            <a:r>
              <a:rPr lang="en-US" sz="1100" dirty="0">
                <a:solidFill>
                  <a:schemeClr val="accent6"/>
                </a:solidFill>
                <a:latin typeface="Consolas" panose="020B0609020204030204" pitchFamily="49" charset="0"/>
                <a:cs typeface="Consolas" panose="020B0609020204030204" pitchFamily="49" charset="0"/>
              </a:rPr>
              <a:t>))</a:t>
            </a:r>
          </a:p>
        </p:txBody>
      </p:sp>
      <p:sp>
        <p:nvSpPr>
          <p:cNvPr id="11" name="Footer Placeholder 4">
            <a:extLst>
              <a:ext uri="{FF2B5EF4-FFF2-40B4-BE49-F238E27FC236}">
                <a16:creationId xmlns:a16="http://schemas.microsoft.com/office/drawing/2014/main" id="{6B5C8B1F-FBCF-F84F-80BC-9E2CFBFB8FA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220755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second layer adds a line segment for each character and defines the size of each. </a:t>
            </a:r>
          </a:p>
        </p:txBody>
      </p:sp>
      <p:pic>
        <p:nvPicPr>
          <p:cNvPr id="10" name="Picture 9"/>
          <p:cNvPicPr>
            <a:picLocks noChangeAspect="1"/>
          </p:cNvPicPr>
          <p:nvPr/>
        </p:nvPicPr>
        <p:blipFill>
          <a:blip r:embed="rId3"/>
          <a:stretch>
            <a:fillRect/>
          </a:stretch>
        </p:blipFill>
        <p:spPr>
          <a:xfrm>
            <a:off x="1155032" y="3023326"/>
            <a:ext cx="6629400" cy="3283039"/>
          </a:xfrm>
          <a:prstGeom prst="rect">
            <a:avLst/>
          </a:prstGeom>
          <a:ln>
            <a:solidFill>
              <a:schemeClr val="tx1"/>
            </a:solidFill>
          </a:ln>
        </p:spPr>
      </p:pic>
      <p:sp>
        <p:nvSpPr>
          <p:cNvPr id="13" name="Rectangle 12"/>
          <p:cNvSpPr/>
          <p:nvPr/>
        </p:nvSpPr>
        <p:spPr>
          <a:xfrm>
            <a:off x="0" y="1838553"/>
            <a:ext cx="9144000" cy="800219"/>
          </a:xfrm>
          <a:prstGeom prst="rect">
            <a:avLst/>
          </a:prstGeom>
        </p:spPr>
        <p:txBody>
          <a:bodyPr wrap="square">
            <a:spAutoFit/>
          </a:bodyPr>
          <a:lstStyle/>
          <a:p>
            <a:r>
              <a:rPr lang="en-US" sz="1100" dirty="0" err="1">
                <a:latin typeface="Consolas" panose="020B0609020204030204" pitchFamily="49" charset="0"/>
                <a:cs typeface="Consolas" panose="020B0609020204030204" pitchFamily="49" charset="0"/>
              </a:rPr>
              <a:t>ggplot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colour</a:t>
            </a:r>
            <a:r>
              <a:rPr lang="en-US" sz="1100" dirty="0">
                <a:latin typeface="Consolas" panose="020B0609020204030204" pitchFamily="49" charset="0"/>
                <a:cs typeface="Consolas" panose="020B0609020204030204" pitchFamily="49" charset="0"/>
              </a:rPr>
              <a:t>=character)) </a:t>
            </a:r>
            <a:r>
              <a:rPr lang="en-US" sz="3200" b="1" dirty="0">
                <a:solidFill>
                  <a:srgbClr val="FF0000"/>
                </a:solidFill>
                <a:latin typeface="Consolas" panose="020B0609020204030204" pitchFamily="49" charset="0"/>
                <a:cs typeface="Consolas" panose="020B0609020204030204" pitchFamily="49" charset="0"/>
              </a:rPr>
              <a:t>+ </a:t>
            </a:r>
          </a:p>
          <a:p>
            <a:r>
              <a:rPr lang="en-US" sz="1400" dirty="0" err="1">
                <a:solidFill>
                  <a:schemeClr val="accent6"/>
                </a:solidFill>
                <a:latin typeface="Consolas" panose="020B0609020204030204" pitchFamily="49" charset="0"/>
                <a:cs typeface="Consolas" panose="020B0609020204030204" pitchFamily="49" charset="0"/>
              </a:rPr>
              <a:t>geom_segment</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aes</a:t>
            </a:r>
            <a:r>
              <a:rPr lang="en-US" sz="1400" dirty="0">
                <a:solidFill>
                  <a:schemeClr val="accent6"/>
                </a:solidFill>
                <a:latin typeface="Consolas" panose="020B0609020204030204" pitchFamily="49" charset="0"/>
                <a:cs typeface="Consolas" panose="020B0609020204030204" pitchFamily="49" charset="0"/>
              </a:rPr>
              <a:t>(x=start, </a:t>
            </a:r>
            <a:r>
              <a:rPr lang="en-US" sz="1400" dirty="0" err="1">
                <a:solidFill>
                  <a:schemeClr val="accent6"/>
                </a:solidFill>
                <a:latin typeface="Consolas" panose="020B0609020204030204" pitchFamily="49" charset="0"/>
                <a:cs typeface="Consolas" panose="020B0609020204030204" pitchFamily="49" charset="0"/>
              </a:rPr>
              <a:t>xend</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end,y</a:t>
            </a:r>
            <a:r>
              <a:rPr lang="en-US" sz="1400" dirty="0">
                <a:solidFill>
                  <a:schemeClr val="accent6"/>
                </a:solidFill>
                <a:latin typeface="Consolas" panose="020B0609020204030204" pitchFamily="49" charset="0"/>
                <a:cs typeface="Consolas" panose="020B0609020204030204" pitchFamily="49" charset="0"/>
              </a:rPr>
              <a:t>=character, </a:t>
            </a:r>
            <a:r>
              <a:rPr lang="en-US" sz="1400" dirty="0" err="1">
                <a:solidFill>
                  <a:schemeClr val="accent6"/>
                </a:solidFill>
                <a:latin typeface="Consolas" panose="020B0609020204030204" pitchFamily="49" charset="0"/>
                <a:cs typeface="Consolas" panose="020B0609020204030204" pitchFamily="49" charset="0"/>
              </a:rPr>
              <a:t>yend</a:t>
            </a:r>
            <a:r>
              <a:rPr lang="en-US" sz="1400" dirty="0">
                <a:solidFill>
                  <a:schemeClr val="accent6"/>
                </a:solidFill>
                <a:latin typeface="Consolas" panose="020B0609020204030204" pitchFamily="49" charset="0"/>
                <a:cs typeface="Consolas" panose="020B0609020204030204" pitchFamily="49" charset="0"/>
              </a:rPr>
              <a:t>=character),linewidth=3)</a:t>
            </a:r>
          </a:p>
        </p:txBody>
      </p:sp>
      <p:sp>
        <p:nvSpPr>
          <p:cNvPr id="11" name="Footer Placeholder 4">
            <a:extLst>
              <a:ext uri="{FF2B5EF4-FFF2-40B4-BE49-F238E27FC236}">
                <a16:creationId xmlns:a16="http://schemas.microsoft.com/office/drawing/2014/main" id="{65BC6348-4926-8343-B8E9-9E03D248E73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983819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42</a:t>
            </a:fld>
            <a:endParaRPr lang="en-US"/>
          </a:p>
        </p:txBody>
      </p:sp>
      <p:sp>
        <p:nvSpPr>
          <p:cNvPr id="8" name="Rectangle 7"/>
          <p:cNvSpPr/>
          <p:nvPr/>
        </p:nvSpPr>
        <p:spPr>
          <a:xfrm>
            <a:off x="1" y="1838553"/>
            <a:ext cx="9144000" cy="969496"/>
          </a:xfrm>
          <a:prstGeom prst="rect">
            <a:avLst/>
          </a:prstGeom>
        </p:spPr>
        <p:txBody>
          <a:bodyPr wrap="square">
            <a:spAutoFit/>
          </a:bodyPr>
          <a:lstStyle/>
          <a:p>
            <a:r>
              <a:rPr lang="en-US" sz="1100" dirty="0" err="1">
                <a:latin typeface="Consolas" panose="020B0609020204030204" pitchFamily="49" charset="0"/>
                <a:cs typeface="Consolas" panose="020B0609020204030204" pitchFamily="49" charset="0"/>
              </a:rPr>
              <a:t>ggplot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colour</a:t>
            </a:r>
            <a:r>
              <a:rPr lang="en-US" sz="1100" dirty="0">
                <a:latin typeface="Consolas" panose="020B0609020204030204" pitchFamily="49" charset="0"/>
                <a:cs typeface="Consolas" panose="020B0609020204030204" pitchFamily="49" charset="0"/>
              </a:rPr>
              <a:t>=character)) + </a:t>
            </a:r>
          </a:p>
          <a:p>
            <a:r>
              <a:rPr lang="en-US" sz="1050" dirty="0" err="1">
                <a:latin typeface="Consolas" panose="020B0609020204030204" pitchFamily="49" charset="0"/>
                <a:cs typeface="Consolas" panose="020B0609020204030204" pitchFamily="49" charset="0"/>
              </a:rPr>
              <a:t>geom_segment</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aes</a:t>
            </a:r>
            <a:r>
              <a:rPr lang="en-US" sz="1050" dirty="0">
                <a:latin typeface="Consolas" panose="020B0609020204030204" pitchFamily="49" charset="0"/>
                <a:cs typeface="Consolas" panose="020B0609020204030204" pitchFamily="49" charset="0"/>
              </a:rPr>
              <a:t>(x=start, </a:t>
            </a:r>
            <a:r>
              <a:rPr lang="en-US" sz="1050" dirty="0" err="1">
                <a:latin typeface="Consolas" panose="020B0609020204030204" pitchFamily="49" charset="0"/>
                <a:cs typeface="Consolas" panose="020B0609020204030204" pitchFamily="49" charset="0"/>
              </a:rPr>
              <a:t>xend</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end,y</a:t>
            </a:r>
            <a:r>
              <a:rPr lang="en-US" sz="1050" dirty="0">
                <a:latin typeface="Consolas" panose="020B0609020204030204" pitchFamily="49" charset="0"/>
                <a:cs typeface="Consolas" panose="020B0609020204030204" pitchFamily="49" charset="0"/>
              </a:rPr>
              <a:t>=character, </a:t>
            </a:r>
            <a:r>
              <a:rPr lang="en-US" sz="1050" dirty="0" err="1">
                <a:latin typeface="Consolas" panose="020B0609020204030204" pitchFamily="49" charset="0"/>
                <a:cs typeface="Consolas" panose="020B0609020204030204" pitchFamily="49" charset="0"/>
              </a:rPr>
              <a:t>yend</a:t>
            </a:r>
            <a:r>
              <a:rPr lang="en-US" sz="1050" dirty="0">
                <a:latin typeface="Consolas" panose="020B0609020204030204" pitchFamily="49" charset="0"/>
                <a:cs typeface="Consolas" panose="020B0609020204030204" pitchFamily="49" charset="0"/>
              </a:rPr>
              <a:t>=character),linewidth=3) </a:t>
            </a:r>
            <a:r>
              <a:rPr lang="en-US" sz="3200" b="1" dirty="0">
                <a:solidFill>
                  <a:srgbClr val="FF0000"/>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theme_gdocs</a:t>
            </a:r>
            <a:r>
              <a:rPr lang="en-US" sz="1400" dirty="0">
                <a:solidFill>
                  <a:schemeClr val="accent6"/>
                </a:solidFill>
                <a:latin typeface="Consolas" panose="020B0609020204030204" pitchFamily="49" charset="0"/>
                <a:cs typeface="Consolas" panose="020B0609020204030204" pitchFamily="49" charset="0"/>
              </a:rPr>
              <a:t>() </a:t>
            </a:r>
            <a:r>
              <a:rPr lang="en-US" sz="3200" b="1" dirty="0">
                <a:solidFill>
                  <a:srgbClr val="FF0000"/>
                </a:solidFill>
                <a:latin typeface="Consolas" panose="020B0609020204030204" pitchFamily="49" charset="0"/>
                <a:cs typeface="Consolas" panose="020B0609020204030204" pitchFamily="49" charset="0"/>
              </a:rPr>
              <a:t>+</a:t>
            </a:r>
            <a:r>
              <a:rPr lang="en-US" sz="1100" dirty="0">
                <a:solidFill>
                  <a:schemeClr val="accent6"/>
                </a:solidFill>
                <a:latin typeface="Consolas" panose="020B0609020204030204" pitchFamily="49" charset="0"/>
                <a:cs typeface="Consolas" panose="020B0609020204030204" pitchFamily="49" charset="0"/>
              </a:rPr>
              <a:t> </a:t>
            </a:r>
            <a:r>
              <a:rPr lang="en-US" sz="1400" dirty="0">
                <a:solidFill>
                  <a:schemeClr val="accent6"/>
                </a:solidFill>
                <a:latin typeface="Consolas" panose="020B0609020204030204" pitchFamily="49" charset="0"/>
                <a:cs typeface="Consolas" panose="020B0609020204030204" pitchFamily="49" charset="0"/>
              </a:rPr>
              <a:t>theme(</a:t>
            </a:r>
            <a:r>
              <a:rPr lang="en-US" sz="1400" dirty="0" err="1">
                <a:solidFill>
                  <a:schemeClr val="accent6"/>
                </a:solidFill>
                <a:latin typeface="Consolas" panose="020B0609020204030204" pitchFamily="49" charset="0"/>
                <a:cs typeface="Consolas" panose="020B0609020204030204" pitchFamily="49" charset="0"/>
              </a:rPr>
              <a:t>legend.position</a:t>
            </a:r>
            <a:r>
              <a:rPr lang="en-US" sz="1400" dirty="0">
                <a:solidFill>
                  <a:schemeClr val="accent6"/>
                </a:solidFill>
                <a:latin typeface="Consolas" panose="020B0609020204030204" pitchFamily="49" charset="0"/>
                <a:cs typeface="Consolas" panose="020B0609020204030204" pitchFamily="49" charset="0"/>
              </a:rPr>
              <a:t>="none")</a:t>
            </a:r>
          </a:p>
        </p:txBody>
      </p: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third layer changes the background, axis &amp; colors.  The fourth layer removes the legend which is redundant in this context. </a:t>
            </a:r>
          </a:p>
        </p:txBody>
      </p:sp>
      <p:pic>
        <p:nvPicPr>
          <p:cNvPr id="11" name="Picture 10"/>
          <p:cNvPicPr>
            <a:picLocks noChangeAspect="1"/>
          </p:cNvPicPr>
          <p:nvPr/>
        </p:nvPicPr>
        <p:blipFill>
          <a:blip r:embed="rId3"/>
          <a:stretch>
            <a:fillRect/>
          </a:stretch>
        </p:blipFill>
        <p:spPr>
          <a:xfrm>
            <a:off x="1530621" y="3186716"/>
            <a:ext cx="6082758" cy="3003446"/>
          </a:xfrm>
          <a:prstGeom prst="rect">
            <a:avLst/>
          </a:prstGeom>
          <a:ln>
            <a:solidFill>
              <a:schemeClr val="tx1"/>
            </a:solidFill>
          </a:ln>
        </p:spPr>
      </p:pic>
      <p:sp>
        <p:nvSpPr>
          <p:cNvPr id="10" name="Footer Placeholder 4">
            <a:extLst>
              <a:ext uri="{FF2B5EF4-FFF2-40B4-BE49-F238E27FC236}">
                <a16:creationId xmlns:a16="http://schemas.microsoft.com/office/drawing/2014/main" id="{7960989D-8211-AC43-8677-3A58D4F787C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825433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a:xfrm>
            <a:off x="81481" y="365126"/>
            <a:ext cx="8433869" cy="591477"/>
          </a:xfrm>
        </p:spPr>
        <p:txBody>
          <a:bodyPr/>
          <a:lstStyle/>
          <a:p>
            <a:r>
              <a:rPr lang="en-US" dirty="0"/>
              <a:t>When can you embark on data-driven decisions?</a:t>
            </a:r>
          </a:p>
        </p:txBody>
      </p:sp>
      <p:sp>
        <p:nvSpPr>
          <p:cNvPr id="4" name="Slide Number Placeholder 3"/>
          <p:cNvSpPr>
            <a:spLocks noGrp="1"/>
          </p:cNvSpPr>
          <p:nvPr>
            <p:ph type="sldNum" sz="quarter" idx="12"/>
          </p:nvPr>
        </p:nvSpPr>
        <p:spPr/>
        <p:txBody>
          <a:bodyPr/>
          <a:lstStyle/>
          <a:p>
            <a:fld id="{37290FF7-652B-4475-AEAB-8B1A5D23AE09}" type="slidenum">
              <a:rPr lang="en-US" smtClean="0"/>
              <a:t>5</a:t>
            </a:fld>
            <a:endParaRPr lang="en-US"/>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course all use cases have these three components implied if not explicitly declared.</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69DA46-8DBE-6549-975B-BBC62163C770}"/>
              </a:ext>
            </a:extLst>
          </p:cNvPr>
          <p:cNvSpPr/>
          <p:nvPr/>
        </p:nvSpPr>
        <p:spPr>
          <a:xfrm>
            <a:off x="231607" y="2302024"/>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Intelligent decision to be made (human or automated).</a:t>
            </a:r>
          </a:p>
        </p:txBody>
      </p:sp>
      <p:sp>
        <p:nvSpPr>
          <p:cNvPr id="13" name="Rectangle 12">
            <a:extLst>
              <a:ext uri="{FF2B5EF4-FFF2-40B4-BE49-F238E27FC236}">
                <a16:creationId xmlns:a16="http://schemas.microsoft.com/office/drawing/2014/main" id="{4BF313F0-35A6-CC40-A9A8-9E7DF629C8EF}"/>
              </a:ext>
            </a:extLst>
          </p:cNvPr>
          <p:cNvSpPr/>
          <p:nvPr/>
        </p:nvSpPr>
        <p:spPr>
          <a:xfrm>
            <a:off x="3370334" y="2302023"/>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Historical results of the decision &amp; outcome</a:t>
            </a:r>
          </a:p>
        </p:txBody>
      </p:sp>
      <p:sp>
        <p:nvSpPr>
          <p:cNvPr id="14" name="Rectangle 13">
            <a:extLst>
              <a:ext uri="{FF2B5EF4-FFF2-40B4-BE49-F238E27FC236}">
                <a16:creationId xmlns:a16="http://schemas.microsoft.com/office/drawing/2014/main" id="{63D66513-DFF9-8241-9E27-DD2DB0860348}"/>
              </a:ext>
            </a:extLst>
          </p:cNvPr>
          <p:cNvSpPr/>
          <p:nvPr/>
        </p:nvSpPr>
        <p:spPr>
          <a:xfrm>
            <a:off x="6385112" y="2302022"/>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Available data for exploration, explanation or prediction purposes.</a:t>
            </a:r>
          </a:p>
        </p:txBody>
      </p:sp>
      <p:sp>
        <p:nvSpPr>
          <p:cNvPr id="16" name="Oval 15">
            <a:extLst>
              <a:ext uri="{FF2B5EF4-FFF2-40B4-BE49-F238E27FC236}">
                <a16:creationId xmlns:a16="http://schemas.microsoft.com/office/drawing/2014/main" id="{08A7606E-C199-114A-B1B4-04F74341CF71}"/>
              </a:ext>
            </a:extLst>
          </p:cNvPr>
          <p:cNvSpPr/>
          <p:nvPr/>
        </p:nvSpPr>
        <p:spPr>
          <a:xfrm>
            <a:off x="148816" y="1757906"/>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a:t>
            </a:r>
          </a:p>
        </p:txBody>
      </p:sp>
      <p:sp>
        <p:nvSpPr>
          <p:cNvPr id="17" name="Oval 16">
            <a:extLst>
              <a:ext uri="{FF2B5EF4-FFF2-40B4-BE49-F238E27FC236}">
                <a16:creationId xmlns:a16="http://schemas.microsoft.com/office/drawing/2014/main" id="{D31AD1C0-94AC-F248-BDC4-D442905327CF}"/>
              </a:ext>
            </a:extLst>
          </p:cNvPr>
          <p:cNvSpPr/>
          <p:nvPr/>
        </p:nvSpPr>
        <p:spPr>
          <a:xfrm>
            <a:off x="3246385" y="1744822"/>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2</a:t>
            </a:r>
          </a:p>
        </p:txBody>
      </p:sp>
      <p:sp>
        <p:nvSpPr>
          <p:cNvPr id="18" name="Oval 17">
            <a:extLst>
              <a:ext uri="{FF2B5EF4-FFF2-40B4-BE49-F238E27FC236}">
                <a16:creationId xmlns:a16="http://schemas.microsoft.com/office/drawing/2014/main" id="{F20AA4E7-B270-224E-8CA1-5E112BA6A601}"/>
              </a:ext>
            </a:extLst>
          </p:cNvPr>
          <p:cNvSpPr/>
          <p:nvPr/>
        </p:nvSpPr>
        <p:spPr>
          <a:xfrm>
            <a:off x="6276504" y="1744821"/>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a:t>
            </a:r>
          </a:p>
        </p:txBody>
      </p:sp>
      <p:sp>
        <p:nvSpPr>
          <p:cNvPr id="19" name="Footer Placeholder 4">
            <a:extLst>
              <a:ext uri="{FF2B5EF4-FFF2-40B4-BE49-F238E27FC236}">
                <a16:creationId xmlns:a16="http://schemas.microsoft.com/office/drawing/2014/main" id="{DFE33990-A29B-B24E-843A-52BC1ED8191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86032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a:xfrm>
            <a:off x="0" y="107947"/>
            <a:ext cx="9144000" cy="591477"/>
          </a:xfrm>
        </p:spPr>
        <p:txBody>
          <a:bodyPr/>
          <a:lstStyle/>
          <a:p>
            <a:r>
              <a:rPr lang="en-US" dirty="0"/>
              <a:t>Data Mining &amp; Science is almost always missing business acumen.</a:t>
            </a:r>
          </a:p>
        </p:txBody>
      </p:sp>
      <p:sp>
        <p:nvSpPr>
          <p:cNvPr id="4" name="Slide Number Placeholder 3"/>
          <p:cNvSpPr>
            <a:spLocks noGrp="1"/>
          </p:cNvSpPr>
          <p:nvPr>
            <p:ph type="sldNum" sz="quarter" idx="12"/>
          </p:nvPr>
        </p:nvSpPr>
        <p:spPr/>
        <p:txBody>
          <a:bodyPr/>
          <a:lstStyle/>
          <a:p>
            <a:fld id="{37290FF7-652B-4475-AEAB-8B1A5D23AE09}" type="slidenum">
              <a:rPr lang="en-US" smtClean="0"/>
              <a:t>6</a:t>
            </a:fld>
            <a:endParaRPr lang="en-US"/>
          </a:p>
        </p:txBody>
      </p:sp>
      <p:pic>
        <p:nvPicPr>
          <p:cNvPr id="7" name="Shape 204"/>
          <p:cNvPicPr preferRelativeResize="0"/>
          <p:nvPr/>
        </p:nvPicPr>
        <p:blipFill rotWithShape="1">
          <a:blip r:embed="rId2">
            <a:alphaModFix/>
          </a:blip>
          <a:srcRect l="4369" t="88613" r="8232" b="4232"/>
          <a:stretch/>
        </p:blipFill>
        <p:spPr>
          <a:xfrm>
            <a:off x="120150" y="5219850"/>
            <a:ext cx="4370098" cy="367925"/>
          </a:xfrm>
          <a:prstGeom prst="rect">
            <a:avLst/>
          </a:prstGeom>
          <a:noFill/>
          <a:ln>
            <a:noFill/>
          </a:ln>
        </p:spPr>
      </p:pic>
      <p:pic>
        <p:nvPicPr>
          <p:cNvPr id="8" name="Shape 205"/>
          <p:cNvPicPr preferRelativeResize="0"/>
          <p:nvPr/>
        </p:nvPicPr>
        <p:blipFill rotWithShape="1">
          <a:blip r:embed="rId2">
            <a:alphaModFix/>
          </a:blip>
          <a:srcRect l="10632" t="16637" r="12932" b="14382"/>
          <a:stretch/>
        </p:blipFill>
        <p:spPr>
          <a:xfrm>
            <a:off x="172675" y="1702000"/>
            <a:ext cx="3821976" cy="3547900"/>
          </a:xfrm>
          <a:prstGeom prst="rect">
            <a:avLst/>
          </a:prstGeom>
          <a:noFill/>
          <a:ln>
            <a:noFill/>
          </a:ln>
        </p:spPr>
      </p:pic>
      <p:sp>
        <p:nvSpPr>
          <p:cNvPr id="10" name="Shape 207"/>
          <p:cNvSpPr txBox="1"/>
          <p:nvPr/>
        </p:nvSpPr>
        <p:spPr>
          <a:xfrm>
            <a:off x="4490251" y="1201000"/>
            <a:ext cx="4325099" cy="413487"/>
          </a:xfrm>
          <a:prstGeom prst="rect">
            <a:avLst/>
          </a:prstGeom>
          <a:noFill/>
          <a:ln>
            <a:noFill/>
          </a:ln>
        </p:spPr>
        <p:txBody>
          <a:bodyPr lIns="91425" tIns="91425" rIns="91425" bIns="91425" anchor="t" anchorCtr="0">
            <a:noAutofit/>
          </a:bodyPr>
          <a:lstStyle/>
          <a:p>
            <a:r>
              <a:rPr lang="en" u="sng" dirty="0">
                <a:latin typeface="Open Sans"/>
                <a:ea typeface="Open Sans"/>
                <a:cs typeface="Open Sans"/>
                <a:sym typeface="Open Sans"/>
              </a:rPr>
              <a:t>Data Science</a:t>
            </a:r>
          </a:p>
        </p:txBody>
      </p:sp>
      <p:sp>
        <p:nvSpPr>
          <p:cNvPr id="13" name="Shape 210"/>
          <p:cNvSpPr txBox="1"/>
          <p:nvPr/>
        </p:nvSpPr>
        <p:spPr>
          <a:xfrm>
            <a:off x="4541326" y="1654612"/>
            <a:ext cx="4325099" cy="1717238"/>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The study of information with the goal of extracting  meaningful insights and creating actionable recommendations.</a:t>
            </a:r>
          </a:p>
          <a:p>
            <a:endParaRPr sz="2400" dirty="0">
              <a:solidFill>
                <a:schemeClr val="bg1"/>
              </a:solidFill>
              <a:latin typeface="Open Sans"/>
              <a:ea typeface="Open Sans"/>
              <a:cs typeface="Open Sans"/>
              <a:sym typeface="Open Sans"/>
            </a:endParaRPr>
          </a:p>
          <a:p>
            <a:r>
              <a:rPr lang="en" sz="1000" i="1" dirty="0">
                <a:solidFill>
                  <a:schemeClr val="bg1"/>
                </a:solidFill>
                <a:latin typeface="Open Sans"/>
                <a:ea typeface="Open Sans"/>
                <a:cs typeface="Open Sans"/>
                <a:sym typeface="Open Sans"/>
              </a:rPr>
              <a:t>*often does not require “big data” or extremely exotic approaches to have a business impact</a:t>
            </a:r>
          </a:p>
        </p:txBody>
      </p:sp>
      <p:sp>
        <p:nvSpPr>
          <p:cNvPr id="14" name="Shape 211"/>
          <p:cNvSpPr txBox="1"/>
          <p:nvPr/>
        </p:nvSpPr>
        <p:spPr>
          <a:xfrm>
            <a:off x="4467751" y="4059378"/>
            <a:ext cx="4325099" cy="1825374"/>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An outgrowth of artificial intelligence, machine learning is the set of tools, methodologies and techniques allowing a computer to “learn” about a specific situations represented with data. </a:t>
            </a:r>
          </a:p>
        </p:txBody>
      </p:sp>
      <p:sp>
        <p:nvSpPr>
          <p:cNvPr id="15" name="Rectangle 14"/>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View</a:t>
            </a:r>
          </a:p>
        </p:txBody>
      </p:sp>
      <p:sp>
        <p:nvSpPr>
          <p:cNvPr id="16" name="Shape 207"/>
          <p:cNvSpPr txBox="1"/>
          <p:nvPr/>
        </p:nvSpPr>
        <p:spPr>
          <a:xfrm>
            <a:off x="4414051" y="3610825"/>
            <a:ext cx="4325099" cy="413487"/>
          </a:xfrm>
          <a:prstGeom prst="rect">
            <a:avLst/>
          </a:prstGeom>
          <a:noFill/>
          <a:ln>
            <a:noFill/>
          </a:ln>
        </p:spPr>
        <p:txBody>
          <a:bodyPr lIns="91425" tIns="91425" rIns="91425" bIns="91425" anchor="t" anchorCtr="0">
            <a:noAutofit/>
          </a:bodyPr>
          <a:lstStyle/>
          <a:p>
            <a:r>
              <a:rPr lang="en" u="sng" dirty="0">
                <a:latin typeface="Open Sans"/>
                <a:ea typeface="Open Sans"/>
                <a:cs typeface="Open Sans"/>
                <a:sym typeface="Open Sans"/>
              </a:rPr>
              <a:t>Machine Learning</a:t>
            </a:r>
          </a:p>
        </p:txBody>
      </p:sp>
      <p:sp>
        <p:nvSpPr>
          <p:cNvPr id="17" name="Footer Placeholder 4">
            <a:extLst>
              <a:ext uri="{FF2B5EF4-FFF2-40B4-BE49-F238E27FC236}">
                <a16:creationId xmlns:a16="http://schemas.microsoft.com/office/drawing/2014/main" id="{050336ED-2008-8747-BD7E-21174BD1B422}"/>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TextBox 4">
            <a:extLst>
              <a:ext uri="{FF2B5EF4-FFF2-40B4-BE49-F238E27FC236}">
                <a16:creationId xmlns:a16="http://schemas.microsoft.com/office/drawing/2014/main" id="{1F55C55C-E07F-434D-B8A2-28203B704718}"/>
              </a:ext>
            </a:extLst>
          </p:cNvPr>
          <p:cNvSpPr txBox="1"/>
          <p:nvPr/>
        </p:nvSpPr>
        <p:spPr>
          <a:xfrm>
            <a:off x="13716000" y="384048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8500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a:xfrm>
            <a:off x="0" y="107947"/>
            <a:ext cx="9144000" cy="591477"/>
          </a:xfrm>
        </p:spPr>
        <p:txBody>
          <a:bodyPr/>
          <a:lstStyle/>
          <a:p>
            <a:r>
              <a:rPr lang="en-US" dirty="0"/>
              <a:t>Expertise is not confined to math or CS…but learning business implications.</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sp>
        <p:nvSpPr>
          <p:cNvPr id="17" name="Shape 216"/>
          <p:cNvSpPr/>
          <p:nvPr/>
        </p:nvSpPr>
        <p:spPr>
          <a:xfrm>
            <a:off x="4467751" y="1932122"/>
            <a:ext cx="4370099" cy="1508700"/>
          </a:xfrm>
          <a:prstGeom prst="rect">
            <a:avLst/>
          </a:prstGeom>
          <a:solidFill>
            <a:srgbClr val="FFFFFF"/>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18" name="Shape 217"/>
          <p:cNvSpPr txBox="1"/>
          <p:nvPr/>
        </p:nvSpPr>
        <p:spPr>
          <a:xfrm>
            <a:off x="4467751" y="1970523"/>
            <a:ext cx="4370099" cy="1470299"/>
          </a:xfrm>
          <a:prstGeom prst="rect">
            <a:avLst/>
          </a:prstGeom>
          <a:noFill/>
          <a:ln>
            <a:noFill/>
          </a:ln>
        </p:spPr>
        <p:txBody>
          <a:bodyPr lIns="91425" tIns="91425" rIns="91425" bIns="91425" anchor="ctr" anchorCtr="0">
            <a:noAutofit/>
          </a:bodyPr>
          <a:lstStyle/>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Data science takes creativity</a:t>
            </a:r>
          </a:p>
          <a:p>
            <a:pPr marL="914400" lvl="1" indent="-228600">
              <a:lnSpc>
                <a:spcPct val="90000"/>
              </a:lnSpc>
              <a:spcBef>
                <a:spcPts val="440"/>
              </a:spcBef>
              <a:buClr>
                <a:srgbClr val="000000"/>
              </a:buClr>
              <a:buFont typeface="Open Sans"/>
              <a:buChar char="+"/>
            </a:pPr>
            <a:r>
              <a:rPr lang="en">
                <a:latin typeface="Open Sans"/>
                <a:ea typeface="Open Sans"/>
                <a:cs typeface="Open Sans"/>
                <a:sym typeface="Open Sans"/>
              </a:rPr>
              <a:t>Art &amp; Science</a:t>
            </a:r>
          </a:p>
          <a:p>
            <a:pPr marL="457200">
              <a:lnSpc>
                <a:spcPct val="90000"/>
              </a:lnSpc>
              <a:spcBef>
                <a:spcPts val="440"/>
              </a:spcBef>
            </a:pPr>
            <a:endParaRPr>
              <a:latin typeface="Open Sans"/>
              <a:ea typeface="Open Sans"/>
              <a:cs typeface="Open Sans"/>
              <a:sym typeface="Open Sans"/>
            </a:endParaRPr>
          </a:p>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A sprinkle of obsessive behavior to explain the data phenomenon </a:t>
            </a:r>
          </a:p>
        </p:txBody>
      </p:sp>
      <p:sp>
        <p:nvSpPr>
          <p:cNvPr id="19" name="Shape 218"/>
          <p:cNvSpPr/>
          <p:nvPr/>
        </p:nvSpPr>
        <p:spPr>
          <a:xfrm>
            <a:off x="4467751" y="1465922"/>
            <a:ext cx="4370099" cy="504600"/>
          </a:xfrm>
          <a:prstGeom prst="rect">
            <a:avLst/>
          </a:prstGeom>
          <a:solidFill>
            <a:srgbClr val="3D89C9"/>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pic>
        <p:nvPicPr>
          <p:cNvPr id="20" name="Shape 219"/>
          <p:cNvPicPr preferRelativeResize="0"/>
          <p:nvPr/>
        </p:nvPicPr>
        <p:blipFill>
          <a:blip r:embed="rId2">
            <a:alphaModFix/>
          </a:blip>
          <a:stretch>
            <a:fillRect/>
          </a:stretch>
        </p:blipFill>
        <p:spPr>
          <a:xfrm>
            <a:off x="54376" y="1780941"/>
            <a:ext cx="3879099" cy="3702771"/>
          </a:xfrm>
          <a:prstGeom prst="rect">
            <a:avLst/>
          </a:prstGeom>
          <a:noFill/>
          <a:ln>
            <a:noFill/>
          </a:ln>
        </p:spPr>
      </p:pic>
      <p:sp>
        <p:nvSpPr>
          <p:cNvPr id="21" name="Shape 223"/>
          <p:cNvSpPr txBox="1"/>
          <p:nvPr/>
        </p:nvSpPr>
        <p:spPr>
          <a:xfrm>
            <a:off x="4467751" y="1465922"/>
            <a:ext cx="4370099" cy="504600"/>
          </a:xfrm>
          <a:prstGeom prst="rect">
            <a:avLst/>
          </a:prstGeom>
          <a:noFill/>
          <a:ln>
            <a:noFill/>
          </a:ln>
        </p:spPr>
        <p:txBody>
          <a:bodyPr lIns="91425" tIns="91425" rIns="91425" bIns="91425" anchor="t" anchorCtr="0">
            <a:noAutofit/>
          </a:bodyPr>
          <a:lstStyle/>
          <a:p>
            <a:pPr algn="ctr"/>
            <a:r>
              <a:rPr lang="en" sz="2400">
                <a:solidFill>
                  <a:srgbClr val="FFFFFF"/>
                </a:solidFill>
                <a:latin typeface="Open Sans"/>
                <a:ea typeface="Open Sans"/>
                <a:cs typeface="Open Sans"/>
                <a:sym typeface="Open Sans"/>
              </a:rPr>
              <a:t>Why hacking skills?</a:t>
            </a:r>
          </a:p>
        </p:txBody>
      </p:sp>
      <p:sp>
        <p:nvSpPr>
          <p:cNvPr id="22" name="Shape 224"/>
          <p:cNvSpPr txBox="1"/>
          <p:nvPr/>
        </p:nvSpPr>
        <p:spPr>
          <a:xfrm>
            <a:off x="4467751" y="3992986"/>
            <a:ext cx="4370099" cy="1079074"/>
          </a:xfrm>
          <a:prstGeom prst="rect">
            <a:avLst/>
          </a:prstGeom>
          <a:noFill/>
          <a:ln>
            <a:noFill/>
          </a:ln>
        </p:spPr>
        <p:txBody>
          <a:bodyPr lIns="91425" tIns="91425" rIns="91425" bIns="91425" anchor="t" anchorCtr="0">
            <a:noAutofit/>
          </a:bodyPr>
          <a:lstStyle/>
          <a:p>
            <a:pPr>
              <a:lnSpc>
                <a:spcPct val="90000"/>
              </a:lnSpc>
              <a:spcBef>
                <a:spcPts val="440"/>
              </a:spcBef>
            </a:pPr>
            <a:r>
              <a:rPr lang="en" sz="1600" dirty="0">
                <a:solidFill>
                  <a:schemeClr val="dk1"/>
                </a:solidFill>
                <a:latin typeface="Open Sans"/>
                <a:ea typeface="Open Sans"/>
                <a:cs typeface="Open Sans"/>
                <a:sym typeface="Open Sans"/>
              </a:rPr>
              <a:t>Both diagrams have expertise yet it is often overlooked.  Many data scientists are technically sound but lack business acumen or substantive expertise.</a:t>
            </a:r>
          </a:p>
        </p:txBody>
      </p:sp>
      <p:sp>
        <p:nvSpPr>
          <p:cNvPr id="23" name="Shape 226"/>
          <p:cNvSpPr txBox="1"/>
          <p:nvPr/>
        </p:nvSpPr>
        <p:spPr>
          <a:xfrm>
            <a:off x="4496326" y="3657597"/>
            <a:ext cx="4370099" cy="385763"/>
          </a:xfrm>
          <a:prstGeom prst="rect">
            <a:avLst/>
          </a:prstGeom>
          <a:solidFill>
            <a:schemeClr val="accent6"/>
          </a:solidFill>
          <a:ln>
            <a:noFill/>
          </a:ln>
        </p:spPr>
        <p:txBody>
          <a:bodyPr lIns="91425" tIns="91425" rIns="91425" bIns="91425" anchor="t" anchorCtr="0">
            <a:noAutofit/>
          </a:bodyPr>
          <a:lstStyle/>
          <a:p>
            <a:pPr algn="ctr"/>
            <a:r>
              <a:rPr lang="en" sz="1600" dirty="0">
                <a:solidFill>
                  <a:srgbClr val="FFFFFF"/>
                </a:solidFill>
                <a:latin typeface="Open Sans"/>
                <a:ea typeface="Open Sans"/>
                <a:cs typeface="Open Sans"/>
                <a:sym typeface="Open Sans"/>
              </a:rPr>
              <a:t>My $0.02 </a:t>
            </a:r>
            <a:endParaRPr lang="en" dirty="0">
              <a:solidFill>
                <a:srgbClr val="FFFFFF"/>
              </a:solidFill>
              <a:latin typeface="Open Sans"/>
              <a:ea typeface="Open Sans"/>
              <a:cs typeface="Open Sans"/>
              <a:sym typeface="Open Sans"/>
            </a:endParaRPr>
          </a:p>
        </p:txBody>
      </p:sp>
      <p:sp>
        <p:nvSpPr>
          <p:cNvPr id="24" name="Rectangle 23"/>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Another Popular View</a:t>
            </a:r>
          </a:p>
        </p:txBody>
      </p:sp>
      <p:sp>
        <p:nvSpPr>
          <p:cNvPr id="14" name="Footer Placeholder 4">
            <a:extLst>
              <a:ext uri="{FF2B5EF4-FFF2-40B4-BE49-F238E27FC236}">
                <a16:creationId xmlns:a16="http://schemas.microsoft.com/office/drawing/2014/main" id="{763A09AA-8236-1E40-AD38-88BB78E6F08E}"/>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1292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Diagnosing &amp; Defining a data mining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TextBox 5"/>
          <p:cNvSpPr txBox="1"/>
          <p:nvPr/>
        </p:nvSpPr>
        <p:spPr>
          <a:xfrm>
            <a:off x="352926" y="1395663"/>
            <a:ext cx="7190430" cy="1815882"/>
          </a:xfrm>
          <a:prstGeom prst="rect">
            <a:avLst/>
          </a:prstGeom>
          <a:noFill/>
        </p:spPr>
        <p:txBody>
          <a:bodyPr wrap="none" rtlCol="0">
            <a:spAutoFit/>
          </a:bodyPr>
          <a:lstStyle/>
          <a:p>
            <a:r>
              <a:rPr lang="en-US" sz="3600" u="sng" dirty="0"/>
              <a:t>Questions to Ask:</a:t>
            </a:r>
          </a:p>
          <a:p>
            <a:endParaRPr lang="en-US" sz="3600" u="sng" dirty="0"/>
          </a:p>
          <a:p>
            <a:pPr marL="285750" indent="-285750">
              <a:buFont typeface="Arial" panose="020B0604020202020204" pitchFamily="34" charset="0"/>
              <a:buChar char="•"/>
            </a:pPr>
            <a:r>
              <a:rPr lang="en-US" sz="2000" dirty="0"/>
              <a:t>Is this a data mining problem? If so, what data would be helpful?</a:t>
            </a:r>
          </a:p>
          <a:p>
            <a:pPr marL="285750" indent="-285750">
              <a:buFont typeface="Arial" panose="020B0604020202020204" pitchFamily="34" charset="0"/>
              <a:buChar char="•"/>
            </a:pPr>
            <a:endParaRPr lang="en-US" sz="2000" dirty="0"/>
          </a:p>
        </p:txBody>
      </p:sp>
      <p:sp>
        <p:nvSpPr>
          <p:cNvPr id="7" name="Rectangle 6">
            <a:extLst>
              <a:ext uri="{FF2B5EF4-FFF2-40B4-BE49-F238E27FC236}">
                <a16:creationId xmlns:a16="http://schemas.microsoft.com/office/drawing/2014/main" id="{7FB2F4E2-C9C1-C64B-8CA4-D29E9BB2234E}"/>
              </a:ext>
            </a:extLst>
          </p:cNvPr>
          <p:cNvSpPr/>
          <p:nvPr/>
        </p:nvSpPr>
        <p:spPr>
          <a:xfrm>
            <a:off x="352926" y="3085746"/>
            <a:ext cx="7190430" cy="369332"/>
          </a:xfrm>
          <a:prstGeom prst="rect">
            <a:avLst/>
          </a:prstGeom>
        </p:spPr>
        <p:txBody>
          <a:bodyPr wrap="square">
            <a:spAutoFit/>
          </a:bodyPr>
          <a:lstStyle/>
          <a:p>
            <a:pPr marL="285750" indent="-285750">
              <a:buFont typeface="Arial" panose="020B0604020202020204" pitchFamily="34" charset="0"/>
              <a:buChar char="•"/>
            </a:pPr>
            <a:r>
              <a:rPr lang="en-US" dirty="0"/>
              <a:t>What is the current state?</a:t>
            </a:r>
          </a:p>
        </p:txBody>
      </p:sp>
      <p:sp>
        <p:nvSpPr>
          <p:cNvPr id="8" name="Rectangle 7">
            <a:extLst>
              <a:ext uri="{FF2B5EF4-FFF2-40B4-BE49-F238E27FC236}">
                <a16:creationId xmlns:a16="http://schemas.microsoft.com/office/drawing/2014/main" id="{621AE1C3-29DF-AE43-B19A-577A735DF60B}"/>
              </a:ext>
            </a:extLst>
          </p:cNvPr>
          <p:cNvSpPr/>
          <p:nvPr/>
        </p:nvSpPr>
        <p:spPr>
          <a:xfrm>
            <a:off x="352926" y="3580200"/>
            <a:ext cx="7190429" cy="369332"/>
          </a:xfrm>
          <a:prstGeom prst="rect">
            <a:avLst/>
          </a:prstGeom>
        </p:spPr>
        <p:txBody>
          <a:bodyPr wrap="square">
            <a:spAutoFit/>
          </a:bodyPr>
          <a:lstStyle/>
          <a:p>
            <a:pPr marL="285750" indent="-285750">
              <a:buFont typeface="Arial" panose="020B0604020202020204" pitchFamily="34" charset="0"/>
              <a:buChar char="•"/>
            </a:pPr>
            <a:r>
              <a:rPr lang="en-US" dirty="0"/>
              <a:t>What are the possible outcomes of the business scenario?</a:t>
            </a:r>
          </a:p>
        </p:txBody>
      </p:sp>
      <p:sp>
        <p:nvSpPr>
          <p:cNvPr id="9" name="Rectangle 8">
            <a:extLst>
              <a:ext uri="{FF2B5EF4-FFF2-40B4-BE49-F238E27FC236}">
                <a16:creationId xmlns:a16="http://schemas.microsoft.com/office/drawing/2014/main" id="{96C511FA-47B8-FF4A-BF27-B63271B6EEF2}"/>
              </a:ext>
            </a:extLst>
          </p:cNvPr>
          <p:cNvSpPr/>
          <p:nvPr/>
        </p:nvSpPr>
        <p:spPr>
          <a:xfrm>
            <a:off x="352925" y="4183720"/>
            <a:ext cx="7190430" cy="369332"/>
          </a:xfrm>
          <a:prstGeom prst="rect">
            <a:avLst/>
          </a:prstGeom>
        </p:spPr>
        <p:txBody>
          <a:bodyPr wrap="square">
            <a:spAutoFit/>
          </a:bodyPr>
          <a:lstStyle/>
          <a:p>
            <a:pPr marL="285750" indent="-285750">
              <a:buFont typeface="Arial" panose="020B0604020202020204" pitchFamily="34" charset="0"/>
              <a:buChar char="•"/>
            </a:pPr>
            <a:r>
              <a:rPr lang="en-US" dirty="0"/>
              <a:t>How will the outcome of the data mining project be used?</a:t>
            </a:r>
          </a:p>
        </p:txBody>
      </p:sp>
      <p:sp>
        <p:nvSpPr>
          <p:cNvPr id="10" name="Rectangle 9">
            <a:extLst>
              <a:ext uri="{FF2B5EF4-FFF2-40B4-BE49-F238E27FC236}">
                <a16:creationId xmlns:a16="http://schemas.microsoft.com/office/drawing/2014/main" id="{0A9847B0-6ACD-E845-ABF3-34835F4D6809}"/>
              </a:ext>
            </a:extLst>
          </p:cNvPr>
          <p:cNvSpPr/>
          <p:nvPr/>
        </p:nvSpPr>
        <p:spPr>
          <a:xfrm>
            <a:off x="352925" y="4787240"/>
            <a:ext cx="7190430" cy="369332"/>
          </a:xfrm>
          <a:prstGeom prst="rect">
            <a:avLst/>
          </a:prstGeom>
        </p:spPr>
        <p:txBody>
          <a:bodyPr wrap="square">
            <a:spAutoFit/>
          </a:bodyPr>
          <a:lstStyle/>
          <a:p>
            <a:pPr marL="285750" indent="-285750">
              <a:buFont typeface="Arial" panose="020B0604020202020204" pitchFamily="34" charset="0"/>
              <a:buChar char="•"/>
            </a:pPr>
            <a:r>
              <a:rPr lang="en-US" dirty="0"/>
              <a:t>What is success for this project?</a:t>
            </a:r>
          </a:p>
        </p:txBody>
      </p:sp>
      <p:sp>
        <p:nvSpPr>
          <p:cNvPr id="11" name="Footer Placeholder 4">
            <a:extLst>
              <a:ext uri="{FF2B5EF4-FFF2-40B4-BE49-F238E27FC236}">
                <a16:creationId xmlns:a16="http://schemas.microsoft.com/office/drawing/2014/main" id="{30EC2097-8865-AC41-9575-561FDBC715C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54095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1/30/24</a:t>
            </a:fld>
            <a:endParaRPr lang="en-US"/>
          </a:p>
        </p:txBody>
      </p:sp>
      <p:sp>
        <p:nvSpPr>
          <p:cNvPr id="3" name="Title 2"/>
          <p:cNvSpPr>
            <a:spLocks noGrp="1"/>
          </p:cNvSpPr>
          <p:nvPr>
            <p:ph type="title"/>
          </p:nvPr>
        </p:nvSpPr>
        <p:spPr/>
        <p:txBody>
          <a:bodyPr/>
          <a:lstStyle/>
          <a:p>
            <a:r>
              <a:rPr lang="en-US" dirty="0"/>
              <a:t>Pitfalls</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6" name="TextBox 5"/>
          <p:cNvSpPr txBox="1"/>
          <p:nvPr/>
        </p:nvSpPr>
        <p:spPr>
          <a:xfrm>
            <a:off x="341836" y="1186927"/>
            <a:ext cx="8460329" cy="584775"/>
          </a:xfrm>
          <a:prstGeom prst="rect">
            <a:avLst/>
          </a:prstGeom>
          <a:noFill/>
        </p:spPr>
        <p:txBody>
          <a:bodyPr wrap="none" rtlCol="0">
            <a:spAutoFit/>
          </a:bodyPr>
          <a:lstStyle/>
          <a:p>
            <a:r>
              <a:rPr lang="en-US" sz="3200" b="1" dirty="0"/>
              <a:t>Without asking these questions your efforts will:</a:t>
            </a:r>
          </a:p>
        </p:txBody>
      </p:sp>
      <p:sp>
        <p:nvSpPr>
          <p:cNvPr id="7" name="TextBox 6"/>
          <p:cNvSpPr txBox="1"/>
          <p:nvPr/>
        </p:nvSpPr>
        <p:spPr>
          <a:xfrm>
            <a:off x="185737" y="2597568"/>
            <a:ext cx="510063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Have scope-creep or never end!</a:t>
            </a:r>
          </a:p>
          <a:p>
            <a:pPr marL="285750" indent="-285750">
              <a:buFont typeface="Arial" panose="020B0604020202020204" pitchFamily="34" charset="0"/>
              <a:buChar char="•"/>
            </a:pPr>
            <a:r>
              <a:rPr lang="en-US" sz="2800" dirty="0"/>
              <a:t>Be difficult to define success</a:t>
            </a:r>
          </a:p>
          <a:p>
            <a:pPr marL="285750" indent="-285750">
              <a:buFont typeface="Arial" panose="020B0604020202020204" pitchFamily="34" charset="0"/>
              <a:buChar char="•"/>
            </a:pPr>
            <a:r>
              <a:rPr lang="en-US" sz="2800" dirty="0"/>
              <a:t>Be difficult to implement or have a limited impact</a:t>
            </a:r>
          </a:p>
        </p:txBody>
      </p:sp>
      <p:pic>
        <p:nvPicPr>
          <p:cNvPr id="11266" name="Picture 2" descr="Image result for warning 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9646" y="2143125"/>
            <a:ext cx="3461304" cy="2857499"/>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a:extLst>
              <a:ext uri="{FF2B5EF4-FFF2-40B4-BE49-F238E27FC236}">
                <a16:creationId xmlns:a16="http://schemas.microsoft.com/office/drawing/2014/main" id="{4BABE2DF-7A7E-434A-BD12-DCF8F25F603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394580978"/>
      </p:ext>
    </p:extLst>
  </p:cSld>
  <p:clrMapOvr>
    <a:masterClrMapping/>
  </p:clrMapOvr>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26002</TotalTime>
  <Words>2580</Words>
  <Application>Microsoft Macintosh PowerPoint</Application>
  <PresentationFormat>On-screen Show (4:3)</PresentationFormat>
  <Paragraphs>601</Paragraphs>
  <Slides>42</Slides>
  <Notes>35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Consolas</vt:lpstr>
      <vt:lpstr>Open Sans</vt:lpstr>
      <vt:lpstr>Roboto Light</vt:lpstr>
      <vt:lpstr>Roboto Medium</vt:lpstr>
      <vt:lpstr>Office Theme</vt:lpstr>
      <vt:lpstr>Perform a Git Pull to get the scripts &amp; data</vt:lpstr>
      <vt:lpstr>Agenda</vt:lpstr>
      <vt:lpstr>Data Mining in this course </vt:lpstr>
      <vt:lpstr>PowerPoint Presentation</vt:lpstr>
      <vt:lpstr>When can you embark on data-driven decisions?</vt:lpstr>
      <vt:lpstr>Data Mining &amp; Science is almost always missing business acumen.</vt:lpstr>
      <vt:lpstr>Expertise is not confined to math or CS…but learning business implications.</vt:lpstr>
      <vt:lpstr>Diagnosing &amp; Defining a data mining project</vt:lpstr>
      <vt:lpstr>Pitfalls</vt:lpstr>
      <vt:lpstr>Let’s do this for real…</vt:lpstr>
      <vt:lpstr>Let’s do this for real</vt:lpstr>
      <vt:lpstr>Let’s do this for real</vt:lpstr>
      <vt:lpstr>Let’s do this for real</vt:lpstr>
      <vt:lpstr>Let’s do this for real</vt:lpstr>
      <vt:lpstr>Let’s do this for real</vt:lpstr>
      <vt:lpstr>Let’s do this for real</vt:lpstr>
      <vt:lpstr>Let’s call Dale to tell him what we learned.</vt:lpstr>
      <vt:lpstr>Types of Problems</vt:lpstr>
      <vt:lpstr>Types of Problems</vt:lpstr>
      <vt:lpstr>Types of Problems</vt:lpstr>
      <vt:lpstr>Types of Problems</vt:lpstr>
      <vt:lpstr>Supervised Learning: Classification &amp; Prediction</vt:lpstr>
      <vt:lpstr>Types of Problems</vt:lpstr>
      <vt:lpstr>Types of Problems</vt:lpstr>
      <vt:lpstr>Types of Problems</vt:lpstr>
      <vt:lpstr>Types of Problems</vt:lpstr>
      <vt:lpstr>Types of Problems</vt:lpstr>
      <vt:lpstr>Unsupervised Learning: Find meaningful groups</vt:lpstr>
      <vt:lpstr>Types of Problems</vt:lpstr>
      <vt:lpstr>Your turn…</vt:lpstr>
      <vt:lpstr>Your turn…</vt:lpstr>
      <vt:lpstr>Your turn…</vt:lpstr>
      <vt:lpstr>Your turn…</vt:lpstr>
      <vt:lpstr>Your turn…</vt:lpstr>
      <vt:lpstr>Your turn…</vt:lpstr>
      <vt:lpstr>Your turn…</vt:lpstr>
      <vt:lpstr>Quiz!</vt:lpstr>
      <vt:lpstr>Agenda</vt:lpstr>
      <vt:lpstr>Let’s Practice!</vt:lpstr>
      <vt:lpstr>What is ggplot?</vt:lpstr>
      <vt:lpstr>Understanding ggplot…</vt:lpstr>
      <vt:lpstr>Understanding ggplot…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Ted Kwartler</cp:lastModifiedBy>
  <cp:revision>147</cp:revision>
  <cp:lastPrinted>2018-07-10T22:02:33Z</cp:lastPrinted>
  <dcterms:created xsi:type="dcterms:W3CDTF">2018-05-11T14:06:45Z</dcterms:created>
  <dcterms:modified xsi:type="dcterms:W3CDTF">2024-01-30T21:29:23Z</dcterms:modified>
</cp:coreProperties>
</file>